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7" r:id="rId4"/>
    <p:sldId id="264" r:id="rId5"/>
    <p:sldId id="282" r:id="rId6"/>
    <p:sldId id="266" r:id="rId7"/>
    <p:sldId id="258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97" r:id="rId29"/>
    <p:sldId id="298" r:id="rId30"/>
    <p:sldId id="299" r:id="rId31"/>
    <p:sldId id="300" r:id="rId32"/>
    <p:sldId id="301" r:id="rId33"/>
    <p:sldId id="30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63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03" autoAdjust="0"/>
  </p:normalViewPr>
  <p:slideViewPr>
    <p:cSldViewPr snapToObjects="1">
      <p:cViewPr>
        <p:scale>
          <a:sx n="81" d="100"/>
          <a:sy n="81" d="100"/>
        </p:scale>
        <p:origin x="-188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3C958-0962-DB4D-AAC4-7D1AD50BDE41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8ACE-D756-2C4E-80F3-280F3D9E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Comes in</a:t>
            </a:r>
            <a:r>
              <a:rPr lang="en-US" baseline="0" dirty="0" smtClean="0"/>
              <a:t> different flavors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28ACE-D756-2C4E-80F3-280F3D9E4D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CAC8-83C7-324A-9D81-E5601BEFC44F}" type="datetimeFigureOut">
              <a:rPr lang="en-US" smtClean="0"/>
              <a:pPr/>
              <a:t>9/16/15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D648-A2C6-714E-9055-E0EA5A530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purl.org/goodrelations/v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jaymyers/gs1-ontology/blob/master/ontology/products.tt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bpedia.org/snorql/?query=PREFIX+dbo:+%3Chttp://dbpedia.org/ontology/%3E%0D%0ASELECT+DISTINCT+?name+?person+?artist+?birth+WHERE+%7B%0D%0A%09?person+dbo:birthDate+?birth+.%0D%0A%09?person+foaf:name+?name+.%0D%0A%09?person+dbo:hometown+%3Chttp://dbpedia.org/resource/Republic_of_Ireland%3E+.%0D%0A%09?person+rdf:type+%3Chttp://dbpedia.org/ontology/MusicalArtist%3E+.%0D%0A%09?person+%3Chttp://dbpedia.org/ontology/associatedMusicalArtist%3E+?artist+.%0D%0A%7D%0D%0AORDER+BY+?nam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snorql/?query=SELECT+distinct+?episode+?chalkboard_gag+WHERE%0D%0A%7B%0D%0A?episodeno+%3Chttp://purl.org/dc/terms/subject%3E+%3Chttp://dbpedia.org/resource/Category:The_Simpsons%3E+.%0D%0A?episode+dbpedia2:blackboard+?chalkboard_gag+.%0D%0A%7D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gi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BYApex-Medium"/>
                <a:cs typeface="BBYApex-Medium"/>
              </a:rPr>
              <a:t>Linked Data Preview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6" name="Picture 5" descr="hdr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70" y="5541764"/>
            <a:ext cx="580430" cy="401836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895600" y="5361682"/>
            <a:ext cx="2667000" cy="65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BYApex-Medium"/>
                <a:ea typeface="+mj-ea"/>
                <a:cs typeface="BBYApex-Medium"/>
              </a:rPr>
              <a:t>Jay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BYApex-Medium"/>
                <a:ea typeface="+mj-ea"/>
                <a:cs typeface="BBYApex-Medium"/>
              </a:rPr>
              <a:t> Myers,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BYApex-Medium"/>
              <a:ea typeface="+mj-ea"/>
              <a:cs typeface="BBYApex-Medium"/>
            </a:endParaRPr>
          </a:p>
        </p:txBody>
      </p:sp>
      <p:pic>
        <p:nvPicPr>
          <p:cNvPr id="2" name="Picture 1" descr="hdr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0" y="32766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The RDF “Triple”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1883696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BBYApex-Book"/>
                <a:cs typeface="BBYApex-Book"/>
              </a:rPr>
              <a:t>Entity	-	Attribute	-	Value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048000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BBYApex-Book"/>
                <a:cs typeface="BBYApex-Book"/>
              </a:rPr>
              <a:t>or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219200" y="419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BBYApex-Book"/>
                <a:cs typeface="BBYApex-Book"/>
              </a:rPr>
              <a:t>Subject</a:t>
            </a:r>
            <a:r>
              <a:rPr lang="en-US" sz="4000" dirty="0">
                <a:latin typeface="BBYApex-Book"/>
                <a:cs typeface="BBYApex-Book"/>
              </a:rPr>
              <a:t>	</a:t>
            </a:r>
            <a:r>
              <a:rPr lang="en-US" sz="4000" dirty="0" smtClean="0">
                <a:latin typeface="BBYApex-Book"/>
                <a:cs typeface="BBYApex-Book"/>
              </a:rPr>
              <a:t>-	Predicate	-	Object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16795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Linked Data Vocabularies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8686800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Schemas for the web of data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Distributed over the web (via URIs!)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Resolvable on the web for people to discover and learn how to use</a:t>
            </a:r>
          </a:p>
        </p:txBody>
      </p:sp>
    </p:spTree>
    <p:extLst>
      <p:ext uri="{BB962C8B-B14F-4D97-AF65-F5344CB8AC3E}">
        <p14:creationId xmlns:p14="http://schemas.microsoft.com/office/powerpoint/2010/main" val="1637341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Popular Open Vocabularies</a:t>
            </a:r>
            <a:endParaRPr lang="en-US" dirty="0">
              <a:latin typeface="BBYApex-Medium"/>
              <a:cs typeface="BBYApex-Medium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72437"/>
              </p:ext>
            </p:extLst>
          </p:nvPr>
        </p:nvGraphicFramePr>
        <p:xfrm>
          <a:off x="609600" y="1447801"/>
          <a:ext cx="8001000" cy="4827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67000"/>
                <a:gridCol w="2667000"/>
                <a:gridCol w="2667000"/>
              </a:tblGrid>
              <a:tr h="529853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Name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URI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Description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  <a:tr h="87699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Bio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http://</a:t>
                      </a:r>
                      <a:r>
                        <a:rPr lang="en-US" b="0" i="0" dirty="0" err="1" smtClean="0">
                          <a:latin typeface="BBYApex-Book"/>
                          <a:cs typeface="BBYApex-Book"/>
                        </a:rPr>
                        <a:t>purl.org</a:t>
                      </a:r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/vocab/bio/0.1/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Describes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</a:t>
                      </a:r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biographical information about people, both living and dead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  <a:tr h="87699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FOAF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http://</a:t>
                      </a:r>
                      <a:r>
                        <a:rPr lang="en-US" b="0" i="0" dirty="0" err="1" smtClean="0">
                          <a:latin typeface="BBYApex-Book"/>
                          <a:cs typeface="BBYApex-Book"/>
                        </a:rPr>
                        <a:t>xmlns.com</a:t>
                      </a:r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/</a:t>
                      </a:r>
                      <a:r>
                        <a:rPr lang="en-US" b="0" i="0" dirty="0" err="1" smtClean="0">
                          <a:latin typeface="BBYApex-Book"/>
                          <a:cs typeface="BBYApex-Book"/>
                        </a:rPr>
                        <a:t>foaf</a:t>
                      </a:r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/0.1/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“Friend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of a Friend”, describes social networks and person relationships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  <a:tr h="1140098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FIBO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In development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“Financial Industry Business Ontology”,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common vocabulary for financial terminology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  <a:tr h="61389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Good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Relations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  <a:hlinkClick r:id="rId3"/>
                        </a:rPr>
                        <a:t>http://purl.org/goodrelations/v1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Annotates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product offers and products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  <a:tr h="613899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vCard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http://www.w3.org/2006/</a:t>
                      </a:r>
                      <a:r>
                        <a:rPr lang="en-US" b="0" i="0" dirty="0" err="1" smtClean="0">
                          <a:latin typeface="BBYApex-Book"/>
                          <a:cs typeface="BBYApex-Book"/>
                        </a:rPr>
                        <a:t>vcard</a:t>
                      </a:r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/ns#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BBYApex-Book"/>
                          <a:cs typeface="BBYApex-Book"/>
                        </a:rPr>
                        <a:t>Describes</a:t>
                      </a:r>
                      <a:r>
                        <a:rPr lang="en-US" b="0" i="0" baseline="0" dirty="0" smtClean="0">
                          <a:latin typeface="BBYApex-Book"/>
                          <a:cs typeface="BBYApex-Book"/>
                        </a:rPr>
                        <a:t> People and Organizations</a:t>
                      </a:r>
                      <a:endParaRPr lang="en-US" b="0" i="0" dirty="0">
                        <a:latin typeface="BBYApex-Book"/>
                        <a:cs typeface="BBYApex-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9995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Make Your Own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8686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Monaco"/>
                <a:cs typeface="Monaco"/>
              </a:rPr>
              <a:t>@</a:t>
            </a:r>
            <a:r>
              <a:rPr lang="en-US" sz="1200" dirty="0">
                <a:latin typeface="Monaco"/>
                <a:cs typeface="Monaco"/>
              </a:rPr>
              <a:t>prefix </a:t>
            </a:r>
            <a:r>
              <a:rPr lang="en-US" sz="1200" dirty="0" err="1">
                <a:latin typeface="Monaco"/>
                <a:cs typeface="Monaco"/>
              </a:rPr>
              <a:t>gsp</a:t>
            </a:r>
            <a:r>
              <a:rPr lang="en-US" sz="1200" dirty="0">
                <a:latin typeface="Monaco"/>
                <a:cs typeface="Monaco"/>
              </a:rPr>
              <a:t>: &lt;http://gs1.org/ns/product#&gt; </a:t>
            </a:r>
            <a:r>
              <a:rPr lang="en-US" sz="1200" dirty="0" smtClean="0">
                <a:latin typeface="Monaco"/>
                <a:cs typeface="Monaco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aco"/>
              <a:cs typeface="Monaco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&lt;http://gs1.org/ns/product&gt;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a </a:t>
            </a:r>
            <a:r>
              <a:rPr lang="en-US" sz="1200" dirty="0" err="1">
                <a:latin typeface="Monaco"/>
                <a:cs typeface="Monaco"/>
              </a:rPr>
              <a:t>owl:Ontology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  <a:r>
              <a:rPr lang="en-US" sz="1200" dirty="0" err="1">
                <a:latin typeface="Monaco"/>
                <a:cs typeface="Monaco"/>
              </a:rPr>
              <a:t>rdfs:label</a:t>
            </a:r>
            <a:r>
              <a:rPr lang="en-US" sz="1200" dirty="0">
                <a:latin typeface="Monaco"/>
                <a:cs typeface="Monaco"/>
              </a:rPr>
              <a:t> "GS1 Global Structured Commerce Classification </a:t>
            </a:r>
            <a:r>
              <a:rPr lang="en-US" sz="1200" dirty="0" err="1">
                <a:latin typeface="Monaco"/>
                <a:cs typeface="Monaco"/>
              </a:rPr>
              <a:t>Ontology"@en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  <a:r>
              <a:rPr lang="en-US" sz="1200" dirty="0" err="1">
                <a:latin typeface="Monaco"/>
                <a:cs typeface="Monaco"/>
              </a:rPr>
              <a:t>rdfs:comment</a:t>
            </a:r>
            <a:r>
              <a:rPr lang="en-US" sz="1200" dirty="0">
                <a:latin typeface="Monaco"/>
                <a:cs typeface="Monaco"/>
              </a:rPr>
              <a:t> "GS1 Product Ontologies based off </a:t>
            </a:r>
            <a:r>
              <a:rPr lang="en-US" sz="1200" dirty="0" smtClean="0">
                <a:latin typeface="Monaco"/>
                <a:cs typeface="Monaco"/>
              </a:rPr>
              <a:t>structured </a:t>
            </a:r>
            <a:r>
              <a:rPr lang="en-US" sz="1200" dirty="0">
                <a:latin typeface="Monaco"/>
                <a:cs typeface="Monaco"/>
              </a:rPr>
              <a:t>Commerce Classification work"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  <a:r>
              <a:rPr lang="en-US" sz="1200" dirty="0" err="1">
                <a:latin typeface="Monaco"/>
                <a:cs typeface="Monaco"/>
              </a:rPr>
              <a:t>dct:creator</a:t>
            </a:r>
            <a:r>
              <a:rPr lang="en-US" sz="1200" dirty="0">
                <a:latin typeface="Monaco"/>
                <a:cs typeface="Monaco"/>
              </a:rPr>
              <a:t> [</a:t>
            </a:r>
            <a:r>
              <a:rPr lang="en-US" sz="1200" dirty="0" err="1">
                <a:latin typeface="Monaco"/>
                <a:cs typeface="Monaco"/>
              </a:rPr>
              <a:t>foaf:name</a:t>
            </a:r>
            <a:r>
              <a:rPr lang="en-US" sz="1200" dirty="0">
                <a:latin typeface="Monaco"/>
                <a:cs typeface="Monaco"/>
              </a:rPr>
              <a:t> "Jay Myers"] 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  <a:r>
              <a:rPr lang="en-US" sz="1200" dirty="0" err="1">
                <a:latin typeface="Monaco"/>
                <a:cs typeface="Monaco"/>
              </a:rPr>
              <a:t>gsp:Product</a:t>
            </a:r>
            <a:r>
              <a:rPr lang="en-US" sz="1200" dirty="0">
                <a:latin typeface="Monaco"/>
                <a:cs typeface="Monaco"/>
              </a:rPr>
              <a:t> a </a:t>
            </a:r>
            <a:r>
              <a:rPr lang="en-US" sz="1200" dirty="0" err="1">
                <a:latin typeface="Monaco"/>
                <a:cs typeface="Monaco"/>
              </a:rPr>
              <a:t>rdfs:Class</a:t>
            </a:r>
            <a:r>
              <a:rPr lang="en-US" sz="1200" dirty="0">
                <a:latin typeface="Monaco"/>
                <a:cs typeface="Monaco"/>
              </a:rPr>
              <a:t>, </a:t>
            </a:r>
            <a:r>
              <a:rPr lang="en-US" sz="1200" dirty="0" err="1">
                <a:latin typeface="Monaco"/>
                <a:cs typeface="Monaco"/>
              </a:rPr>
              <a:t>owl:Class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rdfs:isDefinedBy</a:t>
            </a:r>
            <a:r>
              <a:rPr lang="en-US" sz="1200" dirty="0">
                <a:latin typeface="Monaco"/>
                <a:cs typeface="Monaco"/>
              </a:rPr>
              <a:t> &lt;http://gs1.org/vocab/product&gt;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rdfs:label</a:t>
            </a:r>
            <a:r>
              <a:rPr lang="en-US" sz="1200" dirty="0">
                <a:latin typeface="Monaco"/>
                <a:cs typeface="Monaco"/>
              </a:rPr>
              <a:t> "</a:t>
            </a:r>
            <a:r>
              <a:rPr lang="en-US" sz="1200" dirty="0" err="1">
                <a:latin typeface="Monaco"/>
                <a:cs typeface="Monaco"/>
              </a:rPr>
              <a:t>Product"@en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rdfs:comment</a:t>
            </a:r>
            <a:r>
              <a:rPr lang="en-US" sz="1200" dirty="0">
                <a:latin typeface="Monaco"/>
                <a:cs typeface="Monaco"/>
              </a:rPr>
              <a:t> "A GS1 </a:t>
            </a:r>
            <a:r>
              <a:rPr lang="en-US" sz="1200" dirty="0" err="1">
                <a:latin typeface="Monaco"/>
                <a:cs typeface="Monaco"/>
              </a:rPr>
              <a:t>recoginzed</a:t>
            </a:r>
            <a:r>
              <a:rPr lang="en-US" sz="1200" dirty="0">
                <a:latin typeface="Monaco"/>
                <a:cs typeface="Monaco"/>
              </a:rPr>
              <a:t> product" </a:t>
            </a:r>
            <a:r>
              <a:rPr lang="en-US" sz="1200" dirty="0" smtClean="0">
                <a:latin typeface="Monaco"/>
                <a:cs typeface="Monaco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aco"/>
              <a:cs typeface="Monaco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</a:t>
            </a:r>
            <a:r>
              <a:rPr lang="en-US" sz="1200" dirty="0" err="1">
                <a:latin typeface="Monaco"/>
                <a:cs typeface="Monaco"/>
              </a:rPr>
              <a:t>gsp:Book</a:t>
            </a:r>
            <a:r>
              <a:rPr lang="en-US" sz="1200" dirty="0">
                <a:latin typeface="Monaco"/>
                <a:cs typeface="Monaco"/>
              </a:rPr>
              <a:t> a </a:t>
            </a:r>
            <a:r>
              <a:rPr lang="en-US" sz="1200" dirty="0" err="1">
                <a:latin typeface="Monaco"/>
                <a:cs typeface="Monaco"/>
              </a:rPr>
              <a:t>rdfs:Class</a:t>
            </a:r>
            <a:r>
              <a:rPr lang="en-US" sz="1200" dirty="0">
                <a:latin typeface="Monaco"/>
                <a:cs typeface="Monaco"/>
              </a:rPr>
              <a:t>, </a:t>
            </a:r>
            <a:r>
              <a:rPr lang="en-US" sz="1200" dirty="0" err="1">
                <a:latin typeface="Monaco"/>
                <a:cs typeface="Monaco"/>
              </a:rPr>
              <a:t>owl:Class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rdfs:isDefinedBy</a:t>
            </a:r>
            <a:r>
              <a:rPr lang="en-US" sz="1200" dirty="0">
                <a:latin typeface="Monaco"/>
                <a:cs typeface="Monaco"/>
              </a:rPr>
              <a:t> &lt;http://gs1.org/vocab/product&gt;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rdfs:subClassOf</a:t>
            </a:r>
            <a:r>
              <a:rPr lang="en-US" sz="1200" dirty="0">
                <a:latin typeface="Monaco"/>
                <a:cs typeface="Monaco"/>
              </a:rPr>
              <a:t> </a:t>
            </a:r>
            <a:r>
              <a:rPr lang="en-US" sz="1200" dirty="0" err="1">
                <a:latin typeface="Monaco"/>
                <a:cs typeface="Monaco"/>
              </a:rPr>
              <a:t>gsp:BooksMusicMovies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rdfs:label</a:t>
            </a:r>
            <a:r>
              <a:rPr lang="en-US" sz="1200" dirty="0">
                <a:latin typeface="Monaco"/>
                <a:cs typeface="Monaco"/>
              </a:rPr>
              <a:t> "</a:t>
            </a:r>
            <a:r>
              <a:rPr lang="en-US" sz="1200" dirty="0" err="1">
                <a:latin typeface="Monaco"/>
                <a:cs typeface="Monaco"/>
              </a:rPr>
              <a:t>Book"@en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rdfs:comment</a:t>
            </a:r>
            <a:r>
              <a:rPr lang="en-US" sz="1200" dirty="0">
                <a:latin typeface="Monaco"/>
                <a:cs typeface="Monaco"/>
              </a:rPr>
              <a:t> "A product that is classified as a book" .</a:t>
            </a:r>
            <a:endParaRPr lang="en-US" sz="1200" dirty="0" smtClean="0">
              <a:latin typeface="Monaco"/>
              <a:cs typeface="Mona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6172200"/>
            <a:ext cx="6865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BBYApex-Medium"/>
                <a:cs typeface="BBYApex-Medium"/>
                <a:hlinkClick r:id="rId3"/>
              </a:rPr>
              <a:t>https://</a:t>
            </a:r>
            <a:r>
              <a:rPr lang="en-US" sz="2800" dirty="0" err="1">
                <a:latin typeface="BBYApex-Medium"/>
                <a:cs typeface="BBYApex-Medium"/>
                <a:hlinkClick r:id="rId3"/>
              </a:rPr>
              <a:t>github.com</a:t>
            </a:r>
            <a:r>
              <a:rPr lang="en-US" sz="2800" dirty="0">
                <a:latin typeface="BBYApex-Medium"/>
                <a:cs typeface="BBYApex-Medium"/>
                <a:hlinkClick r:id="rId3"/>
              </a:rPr>
              <a:t>/</a:t>
            </a:r>
            <a:r>
              <a:rPr lang="en-US" sz="2800" dirty="0" err="1">
                <a:latin typeface="BBYApex-Medium"/>
                <a:cs typeface="BBYApex-Medium"/>
                <a:hlinkClick r:id="rId3"/>
              </a:rPr>
              <a:t>jaymyers</a:t>
            </a:r>
            <a:r>
              <a:rPr lang="en-US" sz="2800" dirty="0">
                <a:latin typeface="BBYApex-Medium"/>
                <a:cs typeface="BBYApex-Medium"/>
                <a:hlinkClick r:id="rId3"/>
              </a:rPr>
              <a:t>/gs1-ontology</a:t>
            </a:r>
            <a:endParaRPr lang="en-US" sz="2800" dirty="0">
              <a:latin typeface="BBYApex-Medium"/>
              <a:cs typeface="BBYApex-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2723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A Simple Triple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2286000"/>
            <a:ext cx="93726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Monaco"/>
                <a:cs typeface="Monaco"/>
              </a:rPr>
              <a:t>&lt;http</a:t>
            </a:r>
            <a:r>
              <a:rPr lang="en-US" sz="2000" dirty="0">
                <a:latin typeface="Monaco"/>
                <a:cs typeface="Monaco"/>
              </a:rPr>
              <a:t>:/</a:t>
            </a:r>
            <a:r>
              <a:rPr lang="en-US" sz="2000" dirty="0" smtClean="0">
                <a:latin typeface="Monaco"/>
                <a:cs typeface="Monaco"/>
              </a:rPr>
              <a:t>/</a:t>
            </a:r>
            <a:r>
              <a:rPr lang="en-US" sz="2000" dirty="0" err="1" smtClean="0">
                <a:latin typeface="Monaco"/>
                <a:cs typeface="Monaco"/>
              </a:rPr>
              <a:t>jaymyers.com</a:t>
            </a:r>
            <a:r>
              <a:rPr lang="en-US" sz="2000" dirty="0" smtClean="0">
                <a:latin typeface="Monaco"/>
                <a:cs typeface="Monaco"/>
              </a:rPr>
              <a:t>/jay/&gt;	</a:t>
            </a:r>
            <a:r>
              <a:rPr lang="en-US" sz="2000" dirty="0" err="1" smtClean="0">
                <a:latin typeface="Monaco"/>
                <a:cs typeface="Monaco"/>
              </a:rPr>
              <a:t>foaf:name</a:t>
            </a:r>
            <a:r>
              <a:rPr lang="en-US" sz="2000" dirty="0">
                <a:latin typeface="Monaco"/>
                <a:cs typeface="Monaco"/>
              </a:rPr>
              <a:t> </a:t>
            </a:r>
            <a:r>
              <a:rPr lang="en-US" sz="2000" dirty="0" smtClean="0">
                <a:latin typeface="Monaco"/>
                <a:cs typeface="Monaco"/>
              </a:rPr>
              <a:t>“Jay Myers”;	 </a:t>
            </a:r>
          </a:p>
        </p:txBody>
      </p:sp>
    </p:spTree>
    <p:extLst>
      <p:ext uri="{BB962C8B-B14F-4D97-AF65-F5344CB8AC3E}">
        <p14:creationId xmlns:p14="http://schemas.microsoft.com/office/powerpoint/2010/main" val="1407092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A Collection of Triples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89" y="1524000"/>
            <a:ext cx="8915400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&lt;jay&gt; a </a:t>
            </a:r>
            <a:r>
              <a:rPr lang="en-US" sz="2000" dirty="0" err="1">
                <a:latin typeface="Monaco"/>
                <a:cs typeface="Monaco"/>
              </a:rPr>
              <a:t>foaf:Person</a:t>
            </a:r>
            <a:r>
              <a:rPr lang="en-US" sz="2000" dirty="0">
                <a:latin typeface="Monaco"/>
                <a:cs typeface="Monaco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foaf:givenname</a:t>
            </a:r>
            <a:r>
              <a:rPr lang="en-US" sz="2000" dirty="0">
                <a:latin typeface="Monaco"/>
                <a:cs typeface="Monaco"/>
              </a:rPr>
              <a:t> "Jay";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foaf:family_name</a:t>
            </a:r>
            <a:r>
              <a:rPr lang="en-US" sz="2000" dirty="0">
                <a:latin typeface="Monaco"/>
                <a:cs typeface="Monaco"/>
              </a:rPr>
              <a:t> "Myers";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foaf:gender</a:t>
            </a:r>
            <a:r>
              <a:rPr lang="en-US" sz="2000" dirty="0">
                <a:latin typeface="Monaco"/>
                <a:cs typeface="Monaco"/>
              </a:rPr>
              <a:t> "Male";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foaf:phone</a:t>
            </a:r>
            <a:r>
              <a:rPr lang="en-US" sz="2000" dirty="0">
                <a:latin typeface="Monaco"/>
                <a:cs typeface="Monaco"/>
              </a:rPr>
              <a:t> &lt;tel:6122965836&gt;;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foaf:title</a:t>
            </a:r>
            <a:r>
              <a:rPr lang="en-US" sz="2000" dirty="0">
                <a:latin typeface="Monaco"/>
                <a:cs typeface="Monaco"/>
              </a:rPr>
              <a:t> "Technical Product Manager";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foaf:workplaceHomepage</a:t>
            </a:r>
            <a:r>
              <a:rPr lang="en-US" sz="2000" dirty="0">
                <a:latin typeface="Monaco"/>
                <a:cs typeface="Monaco"/>
              </a:rPr>
              <a:t> &lt;http://</a:t>
            </a:r>
            <a:r>
              <a:rPr lang="en-US" sz="2000" dirty="0" err="1">
                <a:latin typeface="Monaco"/>
                <a:cs typeface="Monaco"/>
              </a:rPr>
              <a:t>www.bestbuy.com</a:t>
            </a:r>
            <a:r>
              <a:rPr lang="en-US" sz="2000" dirty="0">
                <a:latin typeface="Monaco"/>
                <a:cs typeface="Monaco"/>
              </a:rPr>
              <a:t>&gt;;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Monaco"/>
                <a:cs typeface="Monaco"/>
              </a:rPr>
              <a:t>		 </a:t>
            </a:r>
            <a:r>
              <a:rPr lang="en-US" sz="2000" dirty="0" err="1">
                <a:latin typeface="Monaco"/>
                <a:cs typeface="Monaco"/>
              </a:rPr>
              <a:t>foaf:knows</a:t>
            </a:r>
            <a:r>
              <a:rPr lang="en-US" sz="2000" dirty="0">
                <a:latin typeface="Monaco"/>
                <a:cs typeface="Monaco"/>
              </a:rPr>
              <a:t> &lt;http://</a:t>
            </a:r>
            <a:r>
              <a:rPr lang="en-US" sz="2000" dirty="0" err="1">
                <a:latin typeface="Monaco"/>
                <a:cs typeface="Monaco"/>
              </a:rPr>
              <a:t>davidwormald.com</a:t>
            </a:r>
            <a:r>
              <a:rPr lang="en-US" sz="2000" dirty="0">
                <a:latin typeface="Monaco"/>
                <a:cs typeface="Monaco"/>
              </a:rPr>
              <a:t>/</a:t>
            </a:r>
            <a:r>
              <a:rPr lang="en-US" sz="2000" dirty="0" err="1" smtClean="0">
                <a:latin typeface="Monaco"/>
                <a:cs typeface="Monaco"/>
              </a:rPr>
              <a:t>david</a:t>
            </a:r>
            <a:r>
              <a:rPr lang="en-US" sz="2000" dirty="0" smtClean="0">
                <a:latin typeface="Monaco"/>
                <a:cs typeface="Monaco"/>
              </a:rPr>
              <a:t>/&gt;</a:t>
            </a:r>
            <a:r>
              <a:rPr lang="en-US" sz="2000" dirty="0">
                <a:latin typeface="Monaco"/>
                <a:cs typeface="Monaco"/>
              </a:rPr>
              <a:t>.</a:t>
            </a:r>
            <a:endParaRPr lang="en-US" sz="2000" dirty="0" smtClean="0">
              <a:latin typeface="Monaco"/>
              <a:cs typeface="Mona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4850596"/>
            <a:ext cx="6934200" cy="483404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7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8224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Multiple RDF statements (and links!) connect to form graphs of data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92242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76073" y="465680"/>
            <a:ext cx="1114778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&lt;tel:6122965836&gt;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87373" y="169333"/>
            <a:ext cx="685800" cy="651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“Jay”</a:t>
            </a:r>
          </a:p>
        </p:txBody>
      </p:sp>
      <p:cxnSp>
        <p:nvCxnSpPr>
          <p:cNvPr id="39" name="Straight Arrow Connector 38"/>
          <p:cNvCxnSpPr>
            <a:endCxn id="6" idx="2"/>
          </p:cNvCxnSpPr>
          <p:nvPr/>
        </p:nvCxnSpPr>
        <p:spPr>
          <a:xfrm>
            <a:off x="3320779" y="2413000"/>
            <a:ext cx="2318021" cy="2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1"/>
            <a:endCxn id="3" idx="7"/>
          </p:cNvCxnSpPr>
          <p:nvPr/>
        </p:nvCxnSpPr>
        <p:spPr>
          <a:xfrm flipH="1" flipV="1">
            <a:off x="2903090" y="1928066"/>
            <a:ext cx="3137442" cy="2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7" idx="0"/>
          </p:cNvCxnSpPr>
          <p:nvPr/>
        </p:nvCxnSpPr>
        <p:spPr>
          <a:xfrm flipH="1">
            <a:off x="4267200" y="2923334"/>
            <a:ext cx="1773332" cy="11914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7"/>
            <a:endCxn id="6" idx="4"/>
          </p:cNvCxnSpPr>
          <p:nvPr/>
        </p:nvCxnSpPr>
        <p:spPr>
          <a:xfrm flipV="1">
            <a:off x="5237068" y="3124200"/>
            <a:ext cx="1773332" cy="11914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" idx="5"/>
          </p:cNvCxnSpPr>
          <p:nvPr/>
        </p:nvCxnSpPr>
        <p:spPr>
          <a:xfrm flipH="1" flipV="1">
            <a:off x="2903090" y="2897934"/>
            <a:ext cx="678310" cy="15701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" idx="4"/>
            <a:endCxn id="7" idx="2"/>
          </p:cNvCxnSpPr>
          <p:nvPr/>
        </p:nvCxnSpPr>
        <p:spPr>
          <a:xfrm>
            <a:off x="1933222" y="3098800"/>
            <a:ext cx="962378" cy="170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467600" y="211666"/>
            <a:ext cx="914400" cy="7704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“David”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638800" y="495300"/>
            <a:ext cx="1114778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&lt;tel:</a:t>
            </a:r>
            <a:r>
              <a:rPr lang="en-US" sz="1200" dirty="0" smtClean="0">
                <a:solidFill>
                  <a:schemeClr val="tx1"/>
                </a:solidFill>
              </a:rPr>
              <a:t>6125551212&gt;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94135" y="5954567"/>
            <a:ext cx="1114778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&lt;tel:</a:t>
            </a:r>
            <a:r>
              <a:rPr lang="en-US" sz="1200" dirty="0" smtClean="0">
                <a:solidFill>
                  <a:schemeClr val="tx1"/>
                </a:solidFill>
              </a:rPr>
              <a:t>6125555555&gt;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415335" y="6061811"/>
            <a:ext cx="914400" cy="651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Arun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60000">
            <a:off x="3813113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sp>
        <p:nvSpPr>
          <p:cNvPr id="77" name="TextBox 76"/>
          <p:cNvSpPr txBox="1"/>
          <p:nvPr/>
        </p:nvSpPr>
        <p:spPr>
          <a:xfrm rot="60000">
            <a:off x="3806887" y="205646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sp>
        <p:nvSpPr>
          <p:cNvPr id="78" name="TextBox 77"/>
          <p:cNvSpPr txBox="1"/>
          <p:nvPr/>
        </p:nvSpPr>
        <p:spPr>
          <a:xfrm rot="19380000">
            <a:off x="4459367" y="307353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sp>
        <p:nvSpPr>
          <p:cNvPr id="79" name="TextBox 78"/>
          <p:cNvSpPr txBox="1"/>
          <p:nvPr/>
        </p:nvSpPr>
        <p:spPr>
          <a:xfrm rot="19380000">
            <a:off x="4994568" y="365179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sp>
        <p:nvSpPr>
          <p:cNvPr id="80" name="TextBox 79"/>
          <p:cNvSpPr txBox="1"/>
          <p:nvPr/>
        </p:nvSpPr>
        <p:spPr>
          <a:xfrm rot="3900000">
            <a:off x="2797398" y="338574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sp>
        <p:nvSpPr>
          <p:cNvPr id="81" name="TextBox 80"/>
          <p:cNvSpPr txBox="1"/>
          <p:nvPr/>
        </p:nvSpPr>
        <p:spPr>
          <a:xfrm rot="3660000">
            <a:off x="1927002" y="37294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BYApex-Book"/>
                <a:cs typeface="BBYApex-Book"/>
              </a:rPr>
              <a:t>f</a:t>
            </a:r>
            <a:r>
              <a:rPr lang="en-US" dirty="0" err="1" smtClean="0">
                <a:latin typeface="BBYApex-Book"/>
                <a:cs typeface="BBYApex-Book"/>
              </a:rPr>
              <a:t>oaf:knows</a:t>
            </a:r>
            <a:endParaRPr lang="en-US" dirty="0">
              <a:latin typeface="BBYApex-Book"/>
              <a:cs typeface="BBYApex-Book"/>
            </a:endParaRPr>
          </a:p>
        </p:txBody>
      </p:sp>
      <p:cxnSp>
        <p:nvCxnSpPr>
          <p:cNvPr id="82" name="Straight Arrow Connector 81"/>
          <p:cNvCxnSpPr>
            <a:stCxn id="3" idx="0"/>
            <a:endCxn id="33" idx="2"/>
          </p:cNvCxnSpPr>
          <p:nvPr/>
        </p:nvCxnSpPr>
        <p:spPr>
          <a:xfrm flipV="1">
            <a:off x="1933222" y="821266"/>
            <a:ext cx="897051" cy="9059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32" idx="4"/>
          </p:cNvCxnSpPr>
          <p:nvPr/>
        </p:nvCxnSpPr>
        <p:spPr>
          <a:xfrm flipH="1" flipV="1">
            <a:off x="933462" y="1151480"/>
            <a:ext cx="410633" cy="6232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" idx="0"/>
            <a:endCxn id="68" idx="2"/>
          </p:cNvCxnSpPr>
          <p:nvPr/>
        </p:nvCxnSpPr>
        <p:spPr>
          <a:xfrm flipV="1">
            <a:off x="7010400" y="982132"/>
            <a:ext cx="914400" cy="770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69" idx="4"/>
          </p:cNvCxnSpPr>
          <p:nvPr/>
        </p:nvCxnSpPr>
        <p:spPr>
          <a:xfrm flipH="1" flipV="1">
            <a:off x="6196189" y="1181100"/>
            <a:ext cx="557389" cy="724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38800" y="1752600"/>
            <a:ext cx="27432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onaco"/>
                <a:cs typeface="Monaco"/>
              </a:rPr>
              <a:t>http:/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Monaco"/>
                <a:cs typeface="Monaco"/>
              </a:rPr>
              <a:t>davidwormald.com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Monaco"/>
                <a:cs typeface="Monaco"/>
              </a:rPr>
              <a:t>david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1622" y="1727200"/>
            <a:ext cx="27432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onaco"/>
                <a:cs typeface="Monaco"/>
              </a:rPr>
              <a:t>http://</a:t>
            </a:r>
            <a:r>
              <a:rPr lang="en-US" sz="1200" dirty="0" err="1">
                <a:solidFill>
                  <a:schemeClr val="tx1"/>
                </a:solidFill>
                <a:latin typeface="Monaco"/>
                <a:cs typeface="Monaco"/>
              </a:rPr>
              <a:t>jaymyers.com</a:t>
            </a:r>
            <a:r>
              <a:rPr lang="en-US" sz="1200" dirty="0">
                <a:solidFill>
                  <a:schemeClr val="tx1"/>
                </a:solidFill>
                <a:latin typeface="Monaco"/>
                <a:cs typeface="Monaco"/>
              </a:rPr>
              <a:t>/jay/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7" idx="5"/>
            <a:endCxn id="71" idx="0"/>
          </p:cNvCxnSpPr>
          <p:nvPr/>
        </p:nvCxnSpPr>
        <p:spPr>
          <a:xfrm>
            <a:off x="5237068" y="5285534"/>
            <a:ext cx="635467" cy="7762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0" idx="0"/>
          </p:cNvCxnSpPr>
          <p:nvPr/>
        </p:nvCxnSpPr>
        <p:spPr>
          <a:xfrm flipH="1">
            <a:off x="2851524" y="5412700"/>
            <a:ext cx="900685" cy="5418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95600" y="4114800"/>
            <a:ext cx="2743200" cy="1371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onaco"/>
                <a:cs typeface="Monaco"/>
              </a:rPr>
              <a:t>http:/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Monaco"/>
                <a:cs typeface="Monaco"/>
              </a:rPr>
              <a:t>arunbatchu.net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r>
              <a:rPr lang="en-US" sz="1200" dirty="0" err="1" smtClean="0">
                <a:solidFill>
                  <a:schemeClr val="tx1"/>
                </a:solidFill>
                <a:latin typeface="Monaco"/>
                <a:cs typeface="Monaco"/>
              </a:rPr>
              <a:t>arun</a:t>
            </a:r>
            <a:r>
              <a:rPr lang="en-US" sz="1200" dirty="0" smtClean="0">
                <a:solidFill>
                  <a:schemeClr val="tx1"/>
                </a:solidFill>
                <a:latin typeface="Monaco"/>
                <a:cs typeface="Monaco"/>
              </a:rPr>
              <a:t>/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rot="18780000">
            <a:off x="1525926" y="1097612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foaf:givenname</a:t>
            </a:r>
            <a:endParaRPr lang="en-US" sz="1200" dirty="0">
              <a:latin typeface="BBYApex-Book"/>
              <a:cs typeface="BBYApex-Book"/>
            </a:endParaRPr>
          </a:p>
        </p:txBody>
      </p:sp>
      <p:sp>
        <p:nvSpPr>
          <p:cNvPr id="106" name="Rectangle 105"/>
          <p:cNvSpPr/>
          <p:nvPr/>
        </p:nvSpPr>
        <p:spPr>
          <a:xfrm rot="19140000">
            <a:off x="6640117" y="1197130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foaf:givenname</a:t>
            </a:r>
            <a:endParaRPr lang="en-US" sz="1200" dirty="0">
              <a:latin typeface="BBYApex-Book"/>
              <a:cs typeface="BBYApex-Book"/>
            </a:endParaRPr>
          </a:p>
        </p:txBody>
      </p:sp>
      <p:sp>
        <p:nvSpPr>
          <p:cNvPr id="110" name="Rectangle 109"/>
          <p:cNvSpPr/>
          <p:nvPr/>
        </p:nvSpPr>
        <p:spPr>
          <a:xfrm rot="3120000">
            <a:off x="5197252" y="5461112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foaf:givenname</a:t>
            </a:r>
            <a:endParaRPr lang="en-US" sz="1200" dirty="0">
              <a:latin typeface="BBYApex-Book"/>
              <a:cs typeface="BBYApex-Book"/>
            </a:endParaRPr>
          </a:p>
        </p:txBody>
      </p:sp>
      <p:sp>
        <p:nvSpPr>
          <p:cNvPr id="112" name="Rectangle 111"/>
          <p:cNvSpPr/>
          <p:nvPr/>
        </p:nvSpPr>
        <p:spPr>
          <a:xfrm rot="3346861">
            <a:off x="942836" y="1297950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foaf:phone</a:t>
            </a:r>
            <a:endParaRPr lang="en-US" sz="1200" dirty="0">
              <a:latin typeface="BBYApex-Book"/>
              <a:cs typeface="BBYApex-Book"/>
            </a:endParaRPr>
          </a:p>
        </p:txBody>
      </p:sp>
      <p:sp>
        <p:nvSpPr>
          <p:cNvPr id="113" name="Rectangle 112"/>
          <p:cNvSpPr/>
          <p:nvPr/>
        </p:nvSpPr>
        <p:spPr>
          <a:xfrm rot="3346861">
            <a:off x="6168177" y="1300773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foaf:phone</a:t>
            </a:r>
            <a:endParaRPr lang="en-US" sz="1200" dirty="0">
              <a:latin typeface="BBYApex-Book"/>
              <a:cs typeface="BBYApex-Book"/>
            </a:endParaRPr>
          </a:p>
        </p:txBody>
      </p:sp>
      <p:sp>
        <p:nvSpPr>
          <p:cNvPr id="114" name="Rectangle 113"/>
          <p:cNvSpPr/>
          <p:nvPr/>
        </p:nvSpPr>
        <p:spPr>
          <a:xfrm rot="19756668">
            <a:off x="2718375" y="5458702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BBYApex-Book"/>
                <a:cs typeface="BBYApex-Book"/>
              </a:rPr>
              <a:t>foaf:phone</a:t>
            </a:r>
            <a:endParaRPr lang="en-US" sz="1200" dirty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5183680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0574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BYApex-Medium"/>
                <a:cs typeface="BBYApex-Medium"/>
              </a:rPr>
              <a:t>Let’s query the web of </a:t>
            </a:r>
            <a:r>
              <a:rPr lang="en-US" sz="4400" dirty="0" err="1" smtClean="0">
                <a:latin typeface="BBYApex-Medium"/>
                <a:cs typeface="BBYApex-Medium"/>
              </a:rPr>
              <a:t>data!SPARQL</a:t>
            </a:r>
            <a:r>
              <a:rPr lang="en-US" sz="4400" dirty="0" smtClean="0">
                <a:latin typeface="BBYApex-Medium"/>
                <a:cs typeface="BBYApex-Medium"/>
              </a:rPr>
              <a:t>: SPARQL Protocol </a:t>
            </a:r>
            <a:r>
              <a:rPr lang="en-US" sz="4400" dirty="0">
                <a:latin typeface="BBYApex-Medium"/>
                <a:cs typeface="BBYApex-Medium"/>
              </a:rPr>
              <a:t>and RDF Query Language</a:t>
            </a:r>
          </a:p>
        </p:txBody>
      </p:sp>
    </p:spTree>
    <p:extLst>
      <p:ext uri="{BB962C8B-B14F-4D97-AF65-F5344CB8AC3E}">
        <p14:creationId xmlns:p14="http://schemas.microsoft.com/office/powerpoint/2010/main" val="38882827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SELECT Query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600200"/>
            <a:ext cx="4953000" cy="340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Monaco"/>
                <a:cs typeface="Monaco"/>
              </a:rPr>
              <a:t>prefix </a:t>
            </a:r>
            <a:r>
              <a:rPr lang="en-US" sz="1200" dirty="0" err="1" smtClean="0">
                <a:latin typeface="Monaco"/>
                <a:cs typeface="Monaco"/>
              </a:rPr>
              <a:t>foaf</a:t>
            </a:r>
            <a:r>
              <a:rPr lang="en-US" sz="1200" dirty="0" smtClean="0">
                <a:latin typeface="Monaco"/>
                <a:cs typeface="Monaco"/>
              </a:rPr>
              <a:t>: &lt;http</a:t>
            </a:r>
            <a:r>
              <a:rPr lang="en-US" sz="1200" dirty="0">
                <a:latin typeface="Monaco"/>
                <a:cs typeface="Monaco"/>
              </a:rPr>
              <a:t>:/</a:t>
            </a:r>
            <a:r>
              <a:rPr lang="en-US" sz="1200" dirty="0" smtClean="0">
                <a:latin typeface="Monaco"/>
                <a:cs typeface="Monaco"/>
              </a:rPr>
              <a:t>/</a:t>
            </a:r>
            <a:r>
              <a:rPr lang="en-US" sz="1200" dirty="0" err="1" smtClean="0">
                <a:latin typeface="Monaco"/>
                <a:cs typeface="Monaco"/>
              </a:rPr>
              <a:t>xmlns.com</a:t>
            </a:r>
            <a:r>
              <a:rPr lang="en-US" sz="1200" dirty="0" smtClean="0">
                <a:latin typeface="Monaco"/>
                <a:cs typeface="Monaco"/>
              </a:rPr>
              <a:t>/</a:t>
            </a:r>
            <a:r>
              <a:rPr lang="en-US" sz="1200" dirty="0" err="1" smtClean="0">
                <a:latin typeface="Monaco"/>
                <a:cs typeface="Monaco"/>
              </a:rPr>
              <a:t>foaf</a:t>
            </a:r>
            <a:r>
              <a:rPr lang="en-US" sz="1200" dirty="0" smtClean="0">
                <a:latin typeface="Monaco"/>
                <a:cs typeface="Monaco"/>
              </a:rPr>
              <a:t>/0.1/&gt;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Monaco"/>
              <a:cs typeface="Monaco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select ?</a:t>
            </a:r>
            <a:r>
              <a:rPr lang="en-US" sz="1200" dirty="0" err="1">
                <a:latin typeface="Monaco"/>
                <a:cs typeface="Monaco"/>
              </a:rPr>
              <a:t>firstname</a:t>
            </a:r>
            <a:r>
              <a:rPr lang="en-US" sz="1200" dirty="0">
                <a:latin typeface="Monaco"/>
                <a:cs typeface="Monaco"/>
              </a:rPr>
              <a:t> ?</a:t>
            </a:r>
            <a:r>
              <a:rPr lang="en-US" sz="1200" dirty="0" err="1">
                <a:latin typeface="Monaco"/>
                <a:cs typeface="Monaco"/>
              </a:rPr>
              <a:t>lastname</a:t>
            </a:r>
            <a:r>
              <a:rPr lang="en-US" sz="1200" dirty="0">
                <a:latin typeface="Monaco"/>
                <a:cs typeface="Monaco"/>
              </a:rPr>
              <a:t> ?</a:t>
            </a:r>
            <a:r>
              <a:rPr lang="en-US" sz="1200" dirty="0" err="1">
                <a:latin typeface="Monaco"/>
                <a:cs typeface="Monaco"/>
              </a:rPr>
              <a:t>phonenumber</a:t>
            </a:r>
            <a:endParaRPr lang="en-US" sz="1200" dirty="0">
              <a:latin typeface="Monaco"/>
              <a:cs typeface="Monaco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from &lt;http://</a:t>
            </a:r>
            <a:r>
              <a:rPr lang="en-US" sz="1200" dirty="0" err="1">
                <a:latin typeface="Monaco"/>
                <a:cs typeface="Monaco"/>
              </a:rPr>
              <a:t>jaymyers.com</a:t>
            </a:r>
            <a:r>
              <a:rPr lang="en-US" sz="1200" dirty="0">
                <a:latin typeface="Monaco"/>
                <a:cs typeface="Monaco"/>
              </a:rPr>
              <a:t>/jay/&gt;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from &lt;http://</a:t>
            </a:r>
            <a:r>
              <a:rPr lang="en-US" sz="1200" dirty="0" err="1">
                <a:latin typeface="Monaco"/>
                <a:cs typeface="Monaco"/>
              </a:rPr>
              <a:t>davidwormald.com</a:t>
            </a:r>
            <a:r>
              <a:rPr lang="en-US" sz="1200" dirty="0">
                <a:latin typeface="Monaco"/>
                <a:cs typeface="Monaco"/>
              </a:rPr>
              <a:t>/</a:t>
            </a:r>
            <a:r>
              <a:rPr lang="en-US" sz="1200" dirty="0" err="1">
                <a:latin typeface="Monaco"/>
                <a:cs typeface="Monaco"/>
              </a:rPr>
              <a:t>david</a:t>
            </a:r>
            <a:r>
              <a:rPr lang="en-US" sz="1200" dirty="0">
                <a:latin typeface="Monaco"/>
                <a:cs typeface="Monaco"/>
              </a:rPr>
              <a:t>/&gt;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from &lt;http://</a:t>
            </a:r>
            <a:r>
              <a:rPr lang="en-US" sz="1200" dirty="0" err="1">
                <a:latin typeface="Monaco"/>
                <a:cs typeface="Monaco"/>
              </a:rPr>
              <a:t>arunbatchu.net</a:t>
            </a:r>
            <a:r>
              <a:rPr lang="en-US" sz="1200" dirty="0">
                <a:latin typeface="Monaco"/>
                <a:cs typeface="Monaco"/>
              </a:rPr>
              <a:t>/</a:t>
            </a:r>
            <a:r>
              <a:rPr lang="en-US" sz="1200" dirty="0" err="1">
                <a:latin typeface="Monaco"/>
                <a:cs typeface="Monaco"/>
              </a:rPr>
              <a:t>arun</a:t>
            </a:r>
            <a:r>
              <a:rPr lang="en-US" sz="1200" dirty="0">
                <a:latin typeface="Monaco"/>
                <a:cs typeface="Monaco"/>
              </a:rPr>
              <a:t>/&gt;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where{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?person </a:t>
            </a:r>
            <a:r>
              <a:rPr lang="en-US" sz="1200" dirty="0" err="1">
                <a:latin typeface="Monaco"/>
                <a:cs typeface="Monaco"/>
              </a:rPr>
              <a:t>foaf:givenname</a:t>
            </a:r>
            <a:r>
              <a:rPr lang="en-US" sz="1200" dirty="0">
                <a:latin typeface="Monaco"/>
                <a:cs typeface="Monaco"/>
              </a:rPr>
              <a:t> ?</a:t>
            </a:r>
            <a:r>
              <a:rPr lang="en-US" sz="1200" dirty="0" err="1">
                <a:latin typeface="Monaco"/>
                <a:cs typeface="Monaco"/>
              </a:rPr>
              <a:t>firstname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foaf:lastname</a:t>
            </a:r>
            <a:r>
              <a:rPr lang="en-US" sz="1200" dirty="0">
                <a:latin typeface="Monaco"/>
                <a:cs typeface="Monaco"/>
              </a:rPr>
              <a:t> ?</a:t>
            </a:r>
            <a:r>
              <a:rPr lang="en-US" sz="1200" dirty="0" err="1">
                <a:latin typeface="Monaco"/>
                <a:cs typeface="Monaco"/>
              </a:rPr>
              <a:t>lastname</a:t>
            </a:r>
            <a:r>
              <a:rPr lang="en-US" sz="1200" dirty="0">
                <a:latin typeface="Monaco"/>
                <a:cs typeface="Monaco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		</a:t>
            </a:r>
            <a:r>
              <a:rPr lang="en-US" sz="1200" dirty="0" err="1">
                <a:latin typeface="Monaco"/>
                <a:cs typeface="Monaco"/>
              </a:rPr>
              <a:t>foaf:phone</a:t>
            </a:r>
            <a:r>
              <a:rPr lang="en-US" sz="1200" dirty="0">
                <a:latin typeface="Monaco"/>
                <a:cs typeface="Monaco"/>
              </a:rPr>
              <a:t> ?</a:t>
            </a:r>
            <a:r>
              <a:rPr lang="en-US" sz="1200" dirty="0" err="1">
                <a:latin typeface="Monaco"/>
                <a:cs typeface="Monaco"/>
              </a:rPr>
              <a:t>phonenumber</a:t>
            </a:r>
            <a:r>
              <a:rPr lang="en-US" sz="1200" dirty="0">
                <a:latin typeface="Monaco"/>
                <a:cs typeface="Monaco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aco"/>
                <a:cs typeface="Monaco"/>
              </a:rPr>
              <a:t>LIMIT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003" y="1311796"/>
            <a:ext cx="6086597" cy="830997"/>
            <a:chOff x="238003" y="1311796"/>
            <a:chExt cx="6086597" cy="830997"/>
          </a:xfrm>
        </p:grpSpPr>
        <p:sp>
          <p:nvSpPr>
            <p:cNvPr id="5" name="Rectangle 4"/>
            <p:cNvSpPr/>
            <p:nvPr/>
          </p:nvSpPr>
          <p:spPr>
            <a:xfrm>
              <a:off x="2209800" y="1600200"/>
              <a:ext cx="4114800" cy="483404"/>
            </a:xfrm>
            <a:prstGeom prst="rect">
              <a:avLst/>
            </a:prstGeom>
            <a:noFill/>
            <a:ln w="762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8003" y="1311796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BYApex-Book"/>
                  <a:cs typeface="BBYApex-Book"/>
                </a:rPr>
                <a:t>Namespace prefix</a:t>
              </a:r>
              <a:endParaRPr lang="en-US" sz="2400" dirty="0">
                <a:latin typeface="BBYApex-Book"/>
                <a:cs typeface="BBYApex-Book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09800" y="2137640"/>
            <a:ext cx="6477000" cy="461665"/>
            <a:chOff x="2209800" y="2137640"/>
            <a:chExt cx="6477000" cy="461665"/>
          </a:xfrm>
        </p:grpSpPr>
        <p:sp>
          <p:nvSpPr>
            <p:cNvPr id="7" name="Rectangle 6"/>
            <p:cNvSpPr/>
            <p:nvPr/>
          </p:nvSpPr>
          <p:spPr>
            <a:xfrm>
              <a:off x="2209800" y="2142793"/>
              <a:ext cx="4114800" cy="371807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200" y="213764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BYApex-Book"/>
                  <a:cs typeface="BBYApex-Book"/>
                </a:rPr>
                <a:t>Three fields</a:t>
              </a:r>
              <a:endParaRPr lang="en-US" sz="2400" dirty="0">
                <a:latin typeface="BBYApex-Book"/>
                <a:cs typeface="BBYApex-Book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2514600"/>
            <a:ext cx="6096000" cy="915702"/>
            <a:chOff x="228600" y="2514600"/>
            <a:chExt cx="6096000" cy="915702"/>
          </a:xfrm>
        </p:grpSpPr>
        <p:sp>
          <p:nvSpPr>
            <p:cNvPr id="11" name="Rectangle 10"/>
            <p:cNvSpPr/>
            <p:nvPr/>
          </p:nvSpPr>
          <p:spPr>
            <a:xfrm>
              <a:off x="2209800" y="2514600"/>
              <a:ext cx="4114800" cy="762000"/>
            </a:xfrm>
            <a:prstGeom prst="rect">
              <a:avLst/>
            </a:prstGeom>
            <a:noFill/>
            <a:ln w="762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2599305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BYApex-Book"/>
                  <a:cs typeface="BBYApex-Book"/>
                </a:rPr>
                <a:t>Three data sources</a:t>
              </a:r>
              <a:endParaRPr lang="en-US" sz="2400" dirty="0">
                <a:latin typeface="BBYApex-Book"/>
                <a:cs typeface="BBYApex-Book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09800" y="3276600"/>
            <a:ext cx="6448336" cy="1371600"/>
            <a:chOff x="2209800" y="3276600"/>
            <a:chExt cx="6448336" cy="1371600"/>
          </a:xfrm>
        </p:grpSpPr>
        <p:sp>
          <p:nvSpPr>
            <p:cNvPr id="14" name="Rectangle 13"/>
            <p:cNvSpPr/>
            <p:nvPr/>
          </p:nvSpPr>
          <p:spPr>
            <a:xfrm>
              <a:off x="2209800" y="3276600"/>
              <a:ext cx="4114800" cy="1371600"/>
            </a:xfrm>
            <a:prstGeom prst="rect">
              <a:avLst/>
            </a:prstGeom>
            <a:noFill/>
            <a:ln w="762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24536" y="351240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BYApex-Book"/>
                  <a:cs typeface="BBYApex-Book"/>
                </a:rPr>
                <a:t>Specify conditions</a:t>
              </a:r>
              <a:endParaRPr lang="en-US" sz="2400" dirty="0">
                <a:latin typeface="BBYApex-Book"/>
                <a:cs typeface="BBYApex-Book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" y="4622147"/>
            <a:ext cx="6172200" cy="461665"/>
            <a:chOff x="152400" y="4622147"/>
            <a:chExt cx="6172200" cy="461665"/>
          </a:xfrm>
        </p:grpSpPr>
        <p:sp>
          <p:nvSpPr>
            <p:cNvPr id="17" name="Rectangle 16"/>
            <p:cNvSpPr/>
            <p:nvPr/>
          </p:nvSpPr>
          <p:spPr>
            <a:xfrm>
              <a:off x="2209800" y="4648200"/>
              <a:ext cx="4114800" cy="352930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" y="4622147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BYApex-Book"/>
                  <a:cs typeface="BBYApex-Book"/>
                </a:rPr>
                <a:t>Return two</a:t>
              </a:r>
              <a:endParaRPr lang="en-US" sz="2400" dirty="0">
                <a:latin typeface="BBYApex-Book"/>
                <a:cs typeface="BBYApex-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830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8224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Every day we create 2.5 </a:t>
            </a:r>
            <a:r>
              <a:rPr lang="en-US" i="1" dirty="0" smtClean="0">
                <a:latin typeface="BBYApex-Medium"/>
                <a:cs typeface="BBYApex-Medium"/>
              </a:rPr>
              <a:t>quintillion </a:t>
            </a:r>
            <a:r>
              <a:rPr lang="en-US" dirty="0" smtClean="0">
                <a:latin typeface="BBYApex-Medium"/>
                <a:cs typeface="BBYApex-Medium"/>
              </a:rPr>
              <a:t>bytes of data</a:t>
            </a:r>
            <a:br>
              <a:rPr lang="en-US" dirty="0" smtClean="0">
                <a:latin typeface="BBYApex-Medium"/>
                <a:cs typeface="BBYApex-Medium"/>
              </a:rPr>
            </a:br>
            <a:r>
              <a:rPr lang="en-US" sz="4000" dirty="0" smtClean="0">
                <a:latin typeface="BBYApex-Medium"/>
                <a:cs typeface="BBYApex-Medium"/>
              </a:rPr>
              <a:t>(equivalent to 3.4 billion HD movies)</a:t>
            </a:r>
            <a:endParaRPr lang="en-US" sz="4000" i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DBPedia</a:t>
            </a:r>
            <a:r>
              <a:rPr lang="en-US" dirty="0" smtClean="0">
                <a:latin typeface="BBYApex-Medium"/>
                <a:cs typeface="BBYApex-Medium"/>
              </a:rPr>
              <a:t> Query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1066800"/>
            <a:ext cx="89154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PREFIX </a:t>
            </a:r>
            <a:r>
              <a:rPr lang="en-US" dirty="0" err="1">
                <a:latin typeface="Monaco"/>
                <a:cs typeface="Monaco"/>
              </a:rPr>
              <a:t>dbo</a:t>
            </a:r>
            <a:r>
              <a:rPr lang="en-US" dirty="0">
                <a:latin typeface="Monaco"/>
                <a:cs typeface="Monaco"/>
              </a:rPr>
              <a:t>: &lt;http://</a:t>
            </a:r>
            <a:r>
              <a:rPr lang="en-US" dirty="0" err="1">
                <a:latin typeface="Monaco"/>
                <a:cs typeface="Monaco"/>
              </a:rPr>
              <a:t>dbpedia.org</a:t>
            </a:r>
            <a:r>
              <a:rPr lang="en-US" dirty="0">
                <a:latin typeface="Monaco"/>
                <a:cs typeface="Monaco"/>
              </a:rPr>
              <a:t>/ontology/&gt;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SELECT DISTINCT ?name ?person ?artist ?birth WHERE {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	?person </a:t>
            </a:r>
            <a:r>
              <a:rPr lang="en-US" dirty="0" err="1">
                <a:latin typeface="Monaco"/>
                <a:cs typeface="Monaco"/>
              </a:rPr>
              <a:t>dbo:birthDate</a:t>
            </a:r>
            <a:r>
              <a:rPr lang="en-US" dirty="0">
                <a:latin typeface="Monaco"/>
                <a:cs typeface="Monaco"/>
              </a:rPr>
              <a:t> ?birth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	?person </a:t>
            </a:r>
            <a:r>
              <a:rPr lang="en-US" dirty="0" err="1">
                <a:latin typeface="Monaco"/>
                <a:cs typeface="Monaco"/>
              </a:rPr>
              <a:t>foaf:name</a:t>
            </a:r>
            <a:r>
              <a:rPr lang="en-US" dirty="0">
                <a:latin typeface="Monaco"/>
                <a:cs typeface="Monaco"/>
              </a:rPr>
              <a:t> ?name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	?person </a:t>
            </a:r>
            <a:r>
              <a:rPr lang="en-US" dirty="0" err="1">
                <a:latin typeface="Monaco"/>
                <a:cs typeface="Monaco"/>
              </a:rPr>
              <a:t>dbo:hometown</a:t>
            </a:r>
            <a:r>
              <a:rPr lang="en-US" dirty="0">
                <a:latin typeface="Monaco"/>
                <a:cs typeface="Monaco"/>
              </a:rPr>
              <a:t> &lt;http://</a:t>
            </a:r>
            <a:r>
              <a:rPr lang="en-US" dirty="0" err="1">
                <a:latin typeface="Monaco"/>
                <a:cs typeface="Monaco"/>
              </a:rPr>
              <a:t>dbpedia.org</a:t>
            </a:r>
            <a:r>
              <a:rPr lang="en-US" dirty="0">
                <a:latin typeface="Monaco"/>
                <a:cs typeface="Monaco"/>
              </a:rPr>
              <a:t>/resource/</a:t>
            </a:r>
            <a:r>
              <a:rPr lang="en-US" dirty="0" err="1">
                <a:latin typeface="Monaco"/>
                <a:cs typeface="Monaco"/>
              </a:rPr>
              <a:t>Republic_of_Ireland</a:t>
            </a:r>
            <a:r>
              <a:rPr lang="en-US" dirty="0">
                <a:latin typeface="Monaco"/>
                <a:cs typeface="Monaco"/>
              </a:rPr>
              <a:t>&gt;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	?person </a:t>
            </a:r>
            <a:r>
              <a:rPr lang="en-US" dirty="0" err="1">
                <a:latin typeface="Monaco"/>
                <a:cs typeface="Monaco"/>
              </a:rPr>
              <a:t>rdf:type</a:t>
            </a:r>
            <a:r>
              <a:rPr lang="en-US" dirty="0">
                <a:latin typeface="Monaco"/>
                <a:cs typeface="Monaco"/>
              </a:rPr>
              <a:t> &lt;http://</a:t>
            </a:r>
            <a:r>
              <a:rPr lang="en-US" dirty="0" err="1">
                <a:latin typeface="Monaco"/>
                <a:cs typeface="Monaco"/>
              </a:rPr>
              <a:t>dbpedia.org</a:t>
            </a:r>
            <a:r>
              <a:rPr lang="en-US" dirty="0">
                <a:latin typeface="Monaco"/>
                <a:cs typeface="Monaco"/>
              </a:rPr>
              <a:t>/ontology/</a:t>
            </a:r>
            <a:r>
              <a:rPr lang="en-US" dirty="0" err="1">
                <a:latin typeface="Monaco"/>
                <a:cs typeface="Monaco"/>
              </a:rPr>
              <a:t>MusicalArtist</a:t>
            </a:r>
            <a:r>
              <a:rPr lang="en-US" dirty="0">
                <a:latin typeface="Monaco"/>
                <a:cs typeface="Monaco"/>
              </a:rPr>
              <a:t>&gt;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	?person &lt;http://</a:t>
            </a:r>
            <a:r>
              <a:rPr lang="en-US" dirty="0" err="1">
                <a:latin typeface="Monaco"/>
                <a:cs typeface="Monaco"/>
              </a:rPr>
              <a:t>dbpedia.org</a:t>
            </a:r>
            <a:r>
              <a:rPr lang="en-US" dirty="0">
                <a:latin typeface="Monaco"/>
                <a:cs typeface="Monaco"/>
              </a:rPr>
              <a:t>/ontology/</a:t>
            </a:r>
            <a:r>
              <a:rPr lang="en-US" dirty="0" err="1">
                <a:latin typeface="Monaco"/>
                <a:cs typeface="Monaco"/>
              </a:rPr>
              <a:t>associatedMusicalArtist</a:t>
            </a:r>
            <a:r>
              <a:rPr lang="en-US" dirty="0">
                <a:latin typeface="Monaco"/>
                <a:cs typeface="Monaco"/>
              </a:rPr>
              <a:t>&gt; ?artist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}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ORDER BY ?name</a:t>
            </a:r>
            <a:endParaRPr lang="en-US" dirty="0" smtClean="0">
              <a:latin typeface="Monaco"/>
              <a:cs typeface="Monac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60828" y="6172200"/>
            <a:ext cx="630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BYApex-Medium"/>
                <a:cs typeface="BBYApex-Medium"/>
                <a:hlinkClick r:id="rId3"/>
              </a:rPr>
              <a:t>Music artists whose birthplace is Ireland</a:t>
            </a:r>
            <a:endParaRPr lang="en-US" sz="2800" dirty="0">
              <a:latin typeface="BBYApex-Medium"/>
              <a:cs typeface="BBYApex-Medium"/>
            </a:endParaRPr>
          </a:p>
        </p:txBody>
      </p:sp>
    </p:spTree>
    <p:extLst>
      <p:ext uri="{BB962C8B-B14F-4D97-AF65-F5344CB8AC3E}">
        <p14:creationId xmlns:p14="http://schemas.microsoft.com/office/powerpoint/2010/main" val="3790684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DBPedia</a:t>
            </a:r>
            <a:r>
              <a:rPr lang="en-US" dirty="0" smtClean="0">
                <a:latin typeface="BBYApex-Medium"/>
                <a:cs typeface="BBYApex-Medium"/>
              </a:rPr>
              <a:t> Query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1066800"/>
            <a:ext cx="8915400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SELECT distinct ?episode ?</a:t>
            </a:r>
            <a:r>
              <a:rPr lang="en-US" dirty="0" err="1">
                <a:latin typeface="Monaco"/>
                <a:cs typeface="Monaco"/>
              </a:rPr>
              <a:t>chalkboard_gag</a:t>
            </a:r>
            <a:r>
              <a:rPr lang="en-US" dirty="0">
                <a:latin typeface="Monaco"/>
                <a:cs typeface="Monaco"/>
              </a:rPr>
              <a:t> WHERE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?</a:t>
            </a:r>
            <a:r>
              <a:rPr lang="en-US" dirty="0" err="1">
                <a:latin typeface="Monaco"/>
                <a:cs typeface="Monaco"/>
              </a:rPr>
              <a:t>episodeno</a:t>
            </a:r>
            <a:r>
              <a:rPr lang="en-US" dirty="0">
                <a:latin typeface="Monaco"/>
                <a:cs typeface="Monaco"/>
              </a:rPr>
              <a:t> &lt;http://</a:t>
            </a:r>
            <a:r>
              <a:rPr lang="en-US" dirty="0" err="1">
                <a:latin typeface="Monaco"/>
                <a:cs typeface="Monaco"/>
              </a:rPr>
              <a:t>purl.org</a:t>
            </a:r>
            <a:r>
              <a:rPr lang="en-US" dirty="0">
                <a:latin typeface="Monaco"/>
                <a:cs typeface="Monaco"/>
              </a:rPr>
              <a:t>/dc/terms/subject&gt; &lt;http://</a:t>
            </a:r>
            <a:r>
              <a:rPr lang="en-US" dirty="0" err="1">
                <a:latin typeface="Monaco"/>
                <a:cs typeface="Monaco"/>
              </a:rPr>
              <a:t>dbpedia.org</a:t>
            </a:r>
            <a:r>
              <a:rPr lang="en-US" dirty="0">
                <a:latin typeface="Monaco"/>
                <a:cs typeface="Monaco"/>
              </a:rPr>
              <a:t>/resource/</a:t>
            </a:r>
            <a:r>
              <a:rPr lang="en-US" dirty="0" err="1">
                <a:latin typeface="Monaco"/>
                <a:cs typeface="Monaco"/>
              </a:rPr>
              <a:t>Category:The_Simpsons</a:t>
            </a:r>
            <a:r>
              <a:rPr lang="en-US" dirty="0">
                <a:latin typeface="Monaco"/>
                <a:cs typeface="Monaco"/>
              </a:rPr>
              <a:t>&gt;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?episode dbpedia2:blackboard ?</a:t>
            </a:r>
            <a:r>
              <a:rPr lang="en-US" dirty="0" err="1">
                <a:latin typeface="Monaco"/>
                <a:cs typeface="Monaco"/>
              </a:rPr>
              <a:t>chalkboard_gag</a:t>
            </a:r>
            <a:r>
              <a:rPr lang="en-US" dirty="0">
                <a:latin typeface="Monaco"/>
                <a:cs typeface="Monaco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aco"/>
                <a:cs typeface="Monaco"/>
              </a:rPr>
              <a:t>}</a:t>
            </a:r>
            <a:endParaRPr lang="en-US" dirty="0" smtClean="0">
              <a:latin typeface="Monaco"/>
              <a:cs typeface="Monac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" y="5695146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BBYApex-Medium"/>
                <a:cs typeface="BBYApex-Medium"/>
                <a:hlinkClick r:id="rId3"/>
              </a:rPr>
              <a:t>All the phrases Bart Simpson wrote on the school blackboard in the beginning of the Simpsons</a:t>
            </a:r>
            <a:endParaRPr lang="en-US" sz="2800" dirty="0">
              <a:latin typeface="BBYApex-Medium"/>
              <a:cs typeface="BBYApex-Medium"/>
            </a:endParaRPr>
          </a:p>
        </p:txBody>
      </p:sp>
      <p:pic>
        <p:nvPicPr>
          <p:cNvPr id="2" name="Picture 1" descr="o-SIMPSONS-CHALKBOARD-GAGS-faceboo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394307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7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SPARQL nuggets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With SPARQL you can query knowledge </a:t>
            </a:r>
            <a:r>
              <a:rPr lang="en-US" sz="2000" dirty="0" smtClean="0">
                <a:latin typeface="BBYApex-Book"/>
                <a:cs typeface="BBYApex-Book"/>
              </a:rPr>
              <a:t>graphs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SPARQL is to the Semantic Web and the Web in general what SQL is to relational </a:t>
            </a:r>
            <a:r>
              <a:rPr lang="en-US" sz="2000" dirty="0" smtClean="0">
                <a:latin typeface="BBYApex-Book"/>
                <a:cs typeface="BBYApex-Book"/>
              </a:rPr>
              <a:t>databases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SPARQL is a W3C recommendation and is supported by many different database </a:t>
            </a:r>
            <a:r>
              <a:rPr lang="en-US" sz="2000" dirty="0" smtClean="0">
                <a:latin typeface="BBYApex-Book"/>
                <a:cs typeface="BBYApex-Book"/>
              </a:rPr>
              <a:t>vendors (no vendor lock-in)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With SPARQL you benefit from the potential to make a collection of data sources look and query like one big </a:t>
            </a:r>
            <a:r>
              <a:rPr lang="en-US" sz="2000" dirty="0" smtClean="0">
                <a:latin typeface="BBYApex-Book"/>
                <a:cs typeface="BBYApex-Book"/>
              </a:rPr>
              <a:t>database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SPARQL is also a standardized update and graph traversal </a:t>
            </a:r>
            <a:r>
              <a:rPr lang="en-US" sz="2000" dirty="0" smtClean="0">
                <a:latin typeface="BBYApex-Book"/>
                <a:cs typeface="BBYApex-Book"/>
              </a:rPr>
              <a:t>language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SPARQL allows you to explore </a:t>
            </a:r>
            <a:r>
              <a:rPr lang="en-US" sz="2000" dirty="0" smtClean="0">
                <a:latin typeface="BBYApex-Book"/>
                <a:cs typeface="BBYApex-Book"/>
              </a:rPr>
              <a:t>data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BBYApex-Book"/>
                <a:cs typeface="BBYApex-Book"/>
              </a:rPr>
              <a:t>With SPARQL you can define inference rules to gain new information from existing facts</a:t>
            </a:r>
            <a:endParaRPr lang="en-US" sz="2000" dirty="0" smtClean="0">
              <a:latin typeface="BBYApex-Book"/>
              <a:cs typeface="BBYApex-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47700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BBYApex-Book"/>
                <a:cs typeface="BBYApex-Book"/>
              </a:rPr>
              <a:t>“SPARQL is the new King of all Data Scientist’s tools</a:t>
            </a:r>
            <a:r>
              <a:rPr lang="en-US" sz="1400" i="1" dirty="0">
                <a:latin typeface="BBYApex-Book"/>
                <a:cs typeface="BBYApex-Book"/>
              </a:rPr>
              <a:t>”, Andreas </a:t>
            </a:r>
            <a:r>
              <a:rPr lang="en-US" sz="1400" i="1" dirty="0" err="1">
                <a:latin typeface="BBYApex-Book"/>
                <a:cs typeface="BBYApex-Book"/>
              </a:rPr>
              <a:t>Blumauer</a:t>
            </a:r>
            <a:r>
              <a:rPr lang="en-US" sz="1400" i="1" dirty="0">
                <a:latin typeface="BBYApex-Book"/>
                <a:cs typeface="BBYApex-Book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05219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0574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BYApex-Medium"/>
                <a:cs typeface="BBYApex-Medium"/>
              </a:rPr>
              <a:t>Linked Data principles have surfaced in many places across the web</a:t>
            </a:r>
            <a:endParaRPr lang="en-US" sz="4400" dirty="0">
              <a:latin typeface="BBYApex-Medium"/>
              <a:cs typeface="BBYApex-Medium"/>
            </a:endParaRPr>
          </a:p>
        </p:txBody>
      </p:sp>
    </p:spTree>
    <p:extLst>
      <p:ext uri="{BB962C8B-B14F-4D97-AF65-F5344CB8AC3E}">
        <p14:creationId xmlns:p14="http://schemas.microsoft.com/office/powerpoint/2010/main" val="40919075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ón_Me_gusta.sv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18" y="5029200"/>
            <a:ext cx="1457764" cy="12485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5547912"/>
            <a:ext cx="5714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BYApex-Medium"/>
                <a:cs typeface="BBYApex-Medium"/>
              </a:rPr>
              <a:t>Facebook Open Graph/ Entity Graph</a:t>
            </a:r>
            <a:endParaRPr lang="en-US" sz="2800" dirty="0">
              <a:latin typeface="BBYApex-Medium"/>
              <a:cs typeface="BBYApex-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915400" cy="298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og:title</a:t>
            </a:r>
            <a:r>
              <a:rPr lang="en-US" sz="1400" dirty="0">
                <a:latin typeface="Monaco"/>
                <a:cs typeface="Monaco"/>
              </a:rPr>
              <a:t>" content="</a:t>
            </a:r>
            <a:r>
              <a:rPr lang="en-US" sz="1400" dirty="0" err="1">
                <a:latin typeface="Monaco"/>
                <a:cs typeface="Monaco"/>
              </a:rPr>
              <a:t>Sphero</a:t>
            </a:r>
            <a:r>
              <a:rPr lang="en-US" sz="1400" dirty="0">
                <a:latin typeface="Monaco"/>
                <a:cs typeface="Monaco"/>
              </a:rPr>
              <a:t> - Star Wars Episode VII BB-8 Droid - White"&gt;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og:type</a:t>
            </a:r>
            <a:r>
              <a:rPr lang="en-US" sz="1400" dirty="0">
                <a:latin typeface="Monaco"/>
                <a:cs typeface="Monaco"/>
              </a:rPr>
              <a:t>" content="product"&gt;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og:url</a:t>
            </a:r>
            <a:r>
              <a:rPr lang="en-US" sz="1400" dirty="0">
                <a:latin typeface="Monaco"/>
                <a:cs typeface="Monaco"/>
              </a:rPr>
              <a:t>" content="/site/sphero-star-wars-episode-vii-bb-8-droid-white/</a:t>
            </a:r>
            <a:r>
              <a:rPr lang="en-US" sz="1400" dirty="0" smtClean="0">
                <a:latin typeface="Monaco"/>
                <a:cs typeface="Monaco"/>
              </a:rPr>
              <a:t>4316601"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og:image</a:t>
            </a:r>
            <a:r>
              <a:rPr lang="en-US" sz="1400" dirty="0">
                <a:latin typeface="Monaco"/>
                <a:cs typeface="Monaco"/>
              </a:rPr>
              <a:t>" content="http://</a:t>
            </a:r>
            <a:r>
              <a:rPr lang="en-US" sz="1400" dirty="0" err="1">
                <a:latin typeface="Monaco"/>
                <a:cs typeface="Monaco"/>
              </a:rPr>
              <a:t>pisces.bbystatic.com</a:t>
            </a:r>
            <a:r>
              <a:rPr lang="en-US" sz="1400" dirty="0">
                <a:latin typeface="Monaco"/>
                <a:cs typeface="Monaco"/>
              </a:rPr>
              <a:t>/image2/</a:t>
            </a:r>
            <a:r>
              <a:rPr lang="en-US" sz="1400" dirty="0" err="1">
                <a:latin typeface="Monaco"/>
                <a:cs typeface="Monaco"/>
              </a:rPr>
              <a:t>BestBuy_US</a:t>
            </a:r>
            <a:r>
              <a:rPr lang="en-US" sz="1400" dirty="0">
                <a:latin typeface="Monaco"/>
                <a:cs typeface="Monaco"/>
              </a:rPr>
              <a:t>/images/products/4316</a:t>
            </a:r>
            <a:r>
              <a:rPr lang="en-US" sz="1400" dirty="0" smtClean="0">
                <a:latin typeface="Monaco"/>
                <a:cs typeface="Monaco"/>
              </a:rPr>
              <a:t>/"</a:t>
            </a:r>
            <a:r>
              <a:rPr lang="en-US" sz="1400" dirty="0">
                <a:latin typeface="Monaco"/>
                <a:cs typeface="Monaco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og:site_name</a:t>
            </a:r>
            <a:r>
              <a:rPr lang="en-US" sz="1400" dirty="0">
                <a:latin typeface="Monaco"/>
                <a:cs typeface="Monaco"/>
              </a:rPr>
              <a:t>" content="Best Buy"&gt;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property="</a:t>
            </a:r>
            <a:r>
              <a:rPr lang="en-US" sz="1400" dirty="0" err="1">
                <a:latin typeface="Monaco"/>
                <a:cs typeface="Monaco"/>
              </a:rPr>
              <a:t>og:description</a:t>
            </a:r>
            <a:r>
              <a:rPr lang="en-US" sz="1400" dirty="0">
                <a:latin typeface="Monaco"/>
                <a:cs typeface="Monaco"/>
              </a:rPr>
              <a:t>" content="Star Wars Episode VII BB-8 </a:t>
            </a:r>
            <a:r>
              <a:rPr lang="en-US" sz="1400" dirty="0" smtClean="0">
                <a:latin typeface="Monaco"/>
                <a:cs typeface="Monaco"/>
              </a:rPr>
              <a:t>Droid"</a:t>
            </a:r>
            <a:r>
              <a:rPr lang="en-US" sz="1400" dirty="0">
                <a:latin typeface="Monaco"/>
                <a:cs typeface="Monaco"/>
              </a:rPr>
              <a:t>&gt;</a:t>
            </a:r>
            <a:endParaRPr lang="en-US" sz="1400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867597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5547912"/>
            <a:ext cx="224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BYApex-Medium"/>
                <a:cs typeface="BBYApex-Medium"/>
              </a:rPr>
              <a:t>Twitter Cards</a:t>
            </a:r>
            <a:endParaRPr lang="en-US" sz="2800" dirty="0">
              <a:latin typeface="BBYApex-Medium"/>
              <a:cs typeface="BBYApex-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863863"/>
            <a:ext cx="8991600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</a:t>
            </a:r>
            <a:r>
              <a:rPr lang="en-US" sz="1400" dirty="0" err="1">
                <a:latin typeface="Monaco"/>
                <a:cs typeface="Monaco"/>
              </a:rPr>
              <a:t>twitter:card</a:t>
            </a:r>
            <a:r>
              <a:rPr lang="en-US" sz="1400" dirty="0">
                <a:latin typeface="Monaco"/>
                <a:cs typeface="Monaco"/>
              </a:rPr>
              <a:t>" content="product"&gt;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</a:t>
            </a:r>
            <a:r>
              <a:rPr lang="en-US" sz="1400" dirty="0" err="1">
                <a:latin typeface="Monaco"/>
                <a:cs typeface="Monaco"/>
              </a:rPr>
              <a:t>twitter:title</a:t>
            </a:r>
            <a:r>
              <a:rPr lang="en-US" sz="1400" dirty="0">
                <a:latin typeface="Monaco"/>
                <a:cs typeface="Monaco"/>
              </a:rPr>
              <a:t>" content="</a:t>
            </a:r>
            <a:r>
              <a:rPr lang="en-US" sz="1400" dirty="0" err="1">
                <a:latin typeface="Monaco"/>
                <a:cs typeface="Monaco"/>
              </a:rPr>
              <a:t>Pusheen</a:t>
            </a:r>
            <a:r>
              <a:rPr lang="en-US" sz="1400" dirty="0">
                <a:latin typeface="Monaco"/>
                <a:cs typeface="Monaco"/>
              </a:rPr>
              <a:t> the Limit Tee"&gt;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name="twitter:label1" content="PRICE"&gt;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name="twitter:data1" content="$7.99"&gt;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</a:t>
            </a:r>
            <a:r>
              <a:rPr lang="en-US" sz="1400" dirty="0" err="1">
                <a:latin typeface="Monaco"/>
                <a:cs typeface="Monaco"/>
              </a:rPr>
              <a:t>twitter:image:src</a:t>
            </a:r>
            <a:r>
              <a:rPr lang="en-US" sz="1400" dirty="0">
                <a:latin typeface="Monaco"/>
                <a:cs typeface="Monaco"/>
              </a:rPr>
              <a:t>" content="http://productshots2.modcloth.net/</a:t>
            </a:r>
            <a:r>
              <a:rPr lang="en-US" sz="1400" dirty="0" err="1">
                <a:latin typeface="Monaco"/>
                <a:cs typeface="Monaco"/>
              </a:rPr>
              <a:t>productshots</a:t>
            </a:r>
            <a:r>
              <a:rPr lang="en-US" sz="1400" dirty="0">
                <a:latin typeface="Monaco"/>
                <a:cs typeface="Monaco"/>
              </a:rPr>
              <a:t>/0120/6748/1d9bbcd088d86b4db0d35e9027758b04.jpg?1350070486"&gt;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Monaco"/>
                <a:cs typeface="Monaco"/>
              </a:rPr>
              <a:t>&lt;meta name="</a:t>
            </a:r>
            <a:r>
              <a:rPr lang="en-US" sz="1400" dirty="0" err="1">
                <a:latin typeface="Monaco"/>
                <a:cs typeface="Monaco"/>
              </a:rPr>
              <a:t>twitter:domain</a:t>
            </a:r>
            <a:r>
              <a:rPr lang="en-US" sz="1400" dirty="0">
                <a:latin typeface="Monaco"/>
                <a:cs typeface="Monaco"/>
              </a:rPr>
              <a:t>" content="</a:t>
            </a:r>
            <a:r>
              <a:rPr lang="en-US" sz="1400" dirty="0" err="1">
                <a:latin typeface="Monaco"/>
                <a:cs typeface="Monaco"/>
              </a:rPr>
              <a:t>ModCloth.com</a:t>
            </a:r>
            <a:r>
              <a:rPr lang="en-US" sz="1400" dirty="0">
                <a:latin typeface="Monaco"/>
                <a:cs typeface="Monaco"/>
              </a:rPr>
              <a:t>"&gt;</a:t>
            </a:r>
            <a:endParaRPr lang="en-US" sz="1400" dirty="0" smtClean="0">
              <a:latin typeface="Monaco"/>
              <a:cs typeface="Monaco"/>
            </a:endParaRPr>
          </a:p>
        </p:txBody>
      </p:sp>
      <p:pic>
        <p:nvPicPr>
          <p:cNvPr id="3" name="Picture 2" descr="twitter-product-card_2d0374f9-57a2-4b1b-97dd-11ee3ce6c1d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400" y="228600"/>
            <a:ext cx="5420072" cy="4648200"/>
          </a:xfrm>
          <a:prstGeom prst="rect">
            <a:avLst/>
          </a:prstGeom>
        </p:spPr>
      </p:pic>
      <p:pic>
        <p:nvPicPr>
          <p:cNvPr id="6" name="Picture 5" descr="niB7jyrX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029200"/>
            <a:ext cx="2209800" cy="16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9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em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95600"/>
            <a:ext cx="1905000" cy="635000"/>
          </a:xfrm>
          <a:prstGeom prst="rect">
            <a:avLst/>
          </a:prstGeom>
        </p:spPr>
      </p:pic>
      <p:pic>
        <p:nvPicPr>
          <p:cNvPr id="7" name="Picture 6" descr="new-google-logo-knockoff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1232606"/>
            <a:ext cx="3492500" cy="1358194"/>
          </a:xfrm>
          <a:prstGeom prst="rect">
            <a:avLst/>
          </a:prstGeom>
        </p:spPr>
      </p:pic>
      <p:pic>
        <p:nvPicPr>
          <p:cNvPr id="8" name="Picture 7" descr="Bing-logo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1233270"/>
            <a:ext cx="2819400" cy="1257453"/>
          </a:xfrm>
          <a:prstGeom prst="rect">
            <a:avLst/>
          </a:prstGeom>
        </p:spPr>
      </p:pic>
      <p:pic>
        <p:nvPicPr>
          <p:cNvPr id="9" name="Picture 8" descr="yandex-logo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4127500"/>
            <a:ext cx="3450041" cy="1831431"/>
          </a:xfrm>
          <a:prstGeom prst="rect">
            <a:avLst/>
          </a:prstGeom>
        </p:spPr>
      </p:pic>
      <p:pic>
        <p:nvPicPr>
          <p:cNvPr id="10" name="Picture 9" descr="1000px-Yahoo!_logo.svg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4711394"/>
            <a:ext cx="3149600" cy="7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3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BBYApex-Medium"/>
                <a:cs typeface="BBYApex-Medium"/>
              </a:rPr>
              <a:t>s</a:t>
            </a:r>
            <a:r>
              <a:rPr lang="en-US" dirty="0" err="1" smtClean="0">
                <a:latin typeface="BBYApex-Medium"/>
                <a:cs typeface="BBYApex-Medium"/>
              </a:rPr>
              <a:t>chema.org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522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BBYApex-Book"/>
                <a:cs typeface="BBYApex-Book"/>
              </a:rPr>
              <a:t>Common vocabs and markup that search engines can understand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BBYApex-Book"/>
                <a:cs typeface="BBYApex-Book"/>
              </a:rPr>
              <a:t>Ease the friction of publishing Linked/ Structured Data to the web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BBYApex-Book"/>
                <a:cs typeface="BBYApex-Book"/>
              </a:rPr>
              <a:t>Linked, open data as a platform to build cool stuff on the web, improve user experience through data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latin typeface="BBYApex-Book"/>
                <a:cs typeface="BBYApex-Book"/>
              </a:rPr>
              <a:t>Over 1200 schema objects and counting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800" dirty="0" smtClean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31341441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Richly Annotated HTML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189" y="1066800"/>
            <a:ext cx="8915400" cy="561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&lt;div </a:t>
            </a:r>
            <a:r>
              <a:rPr lang="en-US" sz="1500" dirty="0" err="1">
                <a:latin typeface="Monaco"/>
                <a:cs typeface="Monaco"/>
              </a:rPr>
              <a:t>itemscope</a:t>
            </a:r>
            <a:r>
              <a:rPr lang="en-US" sz="1500" dirty="0">
                <a:latin typeface="Monaco"/>
                <a:cs typeface="Monaco"/>
              </a:rPr>
              <a:t> </a:t>
            </a:r>
            <a:r>
              <a:rPr lang="en-US" sz="1500" dirty="0" err="1">
                <a:latin typeface="Monaco"/>
                <a:cs typeface="Monaco"/>
              </a:rPr>
              <a:t>itemtype</a:t>
            </a:r>
            <a:r>
              <a:rPr lang="en-US" sz="1500" dirty="0">
                <a:latin typeface="Monaco"/>
                <a:cs typeface="Monaco"/>
              </a:rPr>
              <a:t>="http://data-</a:t>
            </a:r>
            <a:r>
              <a:rPr lang="en-US" sz="1500" dirty="0" err="1">
                <a:latin typeface="Monaco"/>
                <a:cs typeface="Monaco"/>
              </a:rPr>
              <a:t>vocabulary.org</a:t>
            </a:r>
            <a:r>
              <a:rPr lang="en-US" sz="1500" dirty="0">
                <a:latin typeface="Monaco"/>
                <a:cs typeface="Monaco"/>
              </a:rPr>
              <a:t>/Person"&gt;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My name is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="name"&gt;Jay Myers&lt;/span&gt;,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but people call me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="nickname"&gt;Professor </a:t>
            </a:r>
            <a:r>
              <a:rPr lang="en-US" sz="1500" dirty="0" err="1">
                <a:latin typeface="Monaco"/>
                <a:cs typeface="Monaco"/>
              </a:rPr>
              <a:t>Jaymond</a:t>
            </a:r>
            <a:r>
              <a:rPr lang="en-US" sz="1500" dirty="0">
                <a:latin typeface="Monaco"/>
                <a:cs typeface="Monaco"/>
              </a:rPr>
              <a:t> Myers&lt;/span&gt;.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Here is my homepage: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&lt;a </a:t>
            </a:r>
            <a:r>
              <a:rPr lang="en-US" sz="1500" dirty="0" err="1">
                <a:latin typeface="Monaco"/>
                <a:cs typeface="Monaco"/>
              </a:rPr>
              <a:t>href</a:t>
            </a:r>
            <a:r>
              <a:rPr lang="en-US" sz="1500" dirty="0">
                <a:latin typeface="Monaco"/>
                <a:cs typeface="Monaco"/>
              </a:rPr>
              <a:t>="http://</a:t>
            </a:r>
            <a:r>
              <a:rPr lang="en-US" sz="1500" dirty="0" err="1">
                <a:latin typeface="Monaco"/>
                <a:cs typeface="Monaco"/>
              </a:rPr>
              <a:t>jaymmyers.tumblr.com</a:t>
            </a:r>
            <a:r>
              <a:rPr lang="en-US" sz="1500" dirty="0">
                <a:latin typeface="Monaco"/>
                <a:cs typeface="Monaco"/>
              </a:rPr>
              <a:t>"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</a:t>
            </a:r>
            <a:r>
              <a:rPr lang="en-US" sz="1500" dirty="0" err="1">
                <a:latin typeface="Monaco"/>
                <a:cs typeface="Monaco"/>
              </a:rPr>
              <a:t>url</a:t>
            </a:r>
            <a:r>
              <a:rPr lang="en-US" sz="1500" dirty="0">
                <a:latin typeface="Monaco"/>
                <a:cs typeface="Monaco"/>
              </a:rPr>
              <a:t>"&gt;http://</a:t>
            </a:r>
            <a:r>
              <a:rPr lang="en-US" sz="1500" dirty="0" err="1">
                <a:latin typeface="Monaco"/>
                <a:cs typeface="Monaco"/>
              </a:rPr>
              <a:t>jaymmyers.tumblr.com</a:t>
            </a:r>
            <a:r>
              <a:rPr lang="en-US" sz="1500" dirty="0">
                <a:latin typeface="Monaco"/>
                <a:cs typeface="Monaco"/>
              </a:rPr>
              <a:t>&lt;/a&gt;.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I live in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="address" </a:t>
            </a:r>
            <a:r>
              <a:rPr lang="en-US" sz="1500" dirty="0" err="1">
                <a:latin typeface="Monaco"/>
                <a:cs typeface="Monaco"/>
              </a:rPr>
              <a:t>itemscope</a:t>
            </a:r>
            <a:endParaRPr lang="en-US" sz="1500" dirty="0">
              <a:latin typeface="Monaco"/>
              <a:cs typeface="Monaco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  </a:t>
            </a:r>
            <a:r>
              <a:rPr lang="en-US" sz="1500" dirty="0" err="1">
                <a:latin typeface="Monaco"/>
                <a:cs typeface="Monaco"/>
              </a:rPr>
              <a:t>itemtype</a:t>
            </a:r>
            <a:r>
              <a:rPr lang="en-US" sz="1500" dirty="0">
                <a:latin typeface="Monaco"/>
                <a:cs typeface="Monaco"/>
              </a:rPr>
              <a:t>="http://data-</a:t>
            </a:r>
            <a:r>
              <a:rPr lang="en-US" sz="1500" dirty="0" err="1">
                <a:latin typeface="Monaco"/>
                <a:cs typeface="Monaco"/>
              </a:rPr>
              <a:t>vocabulary.org</a:t>
            </a:r>
            <a:r>
              <a:rPr lang="en-US" sz="1500" dirty="0">
                <a:latin typeface="Monaco"/>
                <a:cs typeface="Monaco"/>
              </a:rPr>
              <a:t>/Address"&gt;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 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="locality"&gt;Minneapolis&lt;/span&gt;,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 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="region"&gt;MN&lt;/span&gt;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&lt;/span&gt;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and work as a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="title"&gt;Technical Product Manager&lt;/span&gt;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  at &lt;span </a:t>
            </a:r>
            <a:r>
              <a:rPr lang="en-US" sz="1500" dirty="0" err="1">
                <a:latin typeface="Monaco"/>
                <a:cs typeface="Monaco"/>
              </a:rPr>
              <a:t>itemprop</a:t>
            </a:r>
            <a:r>
              <a:rPr lang="en-US" sz="1500" dirty="0">
                <a:latin typeface="Monaco"/>
                <a:cs typeface="Monaco"/>
              </a:rPr>
              <a:t>="affiliation"&gt;Best Buy, Co., </a:t>
            </a:r>
            <a:r>
              <a:rPr lang="en-US" sz="1500" dirty="0" err="1">
                <a:latin typeface="Monaco"/>
                <a:cs typeface="Monaco"/>
              </a:rPr>
              <a:t>Inc</a:t>
            </a:r>
            <a:r>
              <a:rPr lang="en-US" sz="1500" dirty="0">
                <a:latin typeface="Monaco"/>
                <a:cs typeface="Monaco"/>
              </a:rPr>
              <a:t>&lt;/span&gt;.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Monaco"/>
                <a:cs typeface="Monaco"/>
              </a:rPr>
              <a:t>&lt;/div&gt;</a:t>
            </a:r>
            <a:endParaRPr lang="en-US" sz="1500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9492410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Richly Annotated HTML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066800"/>
            <a:ext cx="8915400" cy="589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&lt;div </a:t>
            </a:r>
            <a:r>
              <a:rPr lang="en-US" sz="1200" dirty="0" err="1"/>
              <a:t>itemscope</a:t>
            </a:r>
            <a:r>
              <a:rPr lang="en-US" sz="1200" dirty="0"/>
              <a:t> </a:t>
            </a:r>
            <a:r>
              <a:rPr lang="en-US" sz="1200" dirty="0" err="1"/>
              <a:t>itemtype</a:t>
            </a:r>
            <a:r>
              <a:rPr lang="en-US" sz="1200" dirty="0"/>
              <a:t>="http://data-</a:t>
            </a:r>
            <a:r>
              <a:rPr lang="en-US" sz="1200" dirty="0" err="1"/>
              <a:t>vocabulary.org</a:t>
            </a:r>
            <a:r>
              <a:rPr lang="en-US" sz="1200" dirty="0"/>
              <a:t>/Product"&gt;</a:t>
            </a:r>
          </a:p>
          <a:p>
            <a:r>
              <a:rPr lang="en-US" sz="1200" dirty="0"/>
              <a:t>  &lt;span </a:t>
            </a:r>
            <a:r>
              <a:rPr lang="en-US" sz="1200" dirty="0" err="1"/>
              <a:t>itemprop</a:t>
            </a:r>
            <a:r>
              <a:rPr lang="en-US" sz="1200" dirty="0"/>
              <a:t>="brand"&gt;ACME&lt;/span&gt; &lt;span </a:t>
            </a:r>
            <a:r>
              <a:rPr lang="en-US" sz="1200" dirty="0" err="1"/>
              <a:t>itemprop</a:t>
            </a:r>
            <a:r>
              <a:rPr lang="en-US" sz="1200" dirty="0"/>
              <a:t>="name"&gt;Executive</a:t>
            </a:r>
          </a:p>
          <a:p>
            <a:r>
              <a:rPr lang="en-US" sz="1200" dirty="0"/>
              <a:t>    Stapler&lt;/span&gt;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img</a:t>
            </a:r>
            <a:r>
              <a:rPr lang="en-US" sz="1200" dirty="0"/>
              <a:t> </a:t>
            </a:r>
            <a:r>
              <a:rPr lang="en-US" sz="1200" dirty="0" err="1"/>
              <a:t>itemprop</a:t>
            </a:r>
            <a:r>
              <a:rPr lang="en-US" sz="1200" dirty="0"/>
              <a:t>="image" </a:t>
            </a:r>
            <a:r>
              <a:rPr lang="en-US" sz="1200" dirty="0" err="1"/>
              <a:t>src</a:t>
            </a:r>
            <a:r>
              <a:rPr lang="en-US" sz="1200" dirty="0"/>
              <a:t>="http://</a:t>
            </a:r>
            <a:r>
              <a:rPr lang="en-US" sz="1200" dirty="0" err="1"/>
              <a:t>upload.wikimedia.org</a:t>
            </a:r>
            <a:r>
              <a:rPr lang="en-US" sz="1200" dirty="0"/>
              <a:t>/</a:t>
            </a:r>
            <a:r>
              <a:rPr lang="en-US" sz="1200" dirty="0" err="1"/>
              <a:t>wikipedia</a:t>
            </a:r>
            <a:r>
              <a:rPr lang="en-US" sz="1200" dirty="0"/>
              <a:t>/commons/thumb/2/2d/</a:t>
            </a:r>
            <a:r>
              <a:rPr lang="en-US" sz="1200" dirty="0" err="1"/>
              <a:t>Swingline-stapler.jpg</a:t>
            </a:r>
            <a:r>
              <a:rPr lang="en-US" sz="1200" dirty="0"/>
              <a:t>/220px-Swingline-stapler.jpg" /&gt;</a:t>
            </a:r>
          </a:p>
          <a:p>
            <a:endParaRPr lang="en-US" sz="1200" dirty="0"/>
          </a:p>
          <a:p>
            <a:r>
              <a:rPr lang="en-US" sz="1200" dirty="0"/>
              <a:t>  &lt;span </a:t>
            </a:r>
            <a:r>
              <a:rPr lang="en-US" sz="1200" dirty="0" err="1"/>
              <a:t>itemprop</a:t>
            </a:r>
            <a:r>
              <a:rPr lang="en-US" sz="1200" dirty="0"/>
              <a:t>="description"&gt;Sleeker than ACME's Classic Stapler, the</a:t>
            </a:r>
          </a:p>
          <a:p>
            <a:r>
              <a:rPr lang="en-US" sz="1200" dirty="0"/>
              <a:t>    Executive Stapler is perfect for the business traveler</a:t>
            </a:r>
          </a:p>
          <a:p>
            <a:r>
              <a:rPr lang="en-US" sz="1200" dirty="0"/>
              <a:t>    looking for a compact stapler to staple their papers.</a:t>
            </a:r>
          </a:p>
          <a:p>
            <a:r>
              <a:rPr lang="en-US" sz="1200" dirty="0"/>
              <a:t>  &lt;/span&gt;</a:t>
            </a:r>
          </a:p>
          <a:p>
            <a:r>
              <a:rPr lang="en-US" sz="1200" dirty="0"/>
              <a:t>  Category: &lt;span </a:t>
            </a:r>
            <a:r>
              <a:rPr lang="en-US" sz="1200" dirty="0" err="1"/>
              <a:t>itemprop</a:t>
            </a:r>
            <a:r>
              <a:rPr lang="en-US" sz="1200" dirty="0"/>
              <a:t>="category" content="Office Supplies &gt; Tools &gt; Staplers"&gt;Staplers&lt;/span&gt;</a:t>
            </a:r>
          </a:p>
          <a:p>
            <a:r>
              <a:rPr lang="en-US" sz="1200" dirty="0"/>
              <a:t>  Product #: &lt;span </a:t>
            </a:r>
            <a:r>
              <a:rPr lang="en-US" sz="1200" dirty="0" err="1"/>
              <a:t>itemprop</a:t>
            </a:r>
            <a:r>
              <a:rPr lang="en-US" sz="1200" dirty="0"/>
              <a:t>="identifier" content="mpn:925872"&gt;</a:t>
            </a:r>
          </a:p>
          <a:p>
            <a:r>
              <a:rPr lang="en-US" sz="1200" dirty="0"/>
              <a:t>    925872&lt;/span&gt;</a:t>
            </a:r>
          </a:p>
          <a:p>
            <a:r>
              <a:rPr lang="en-US" sz="1200" dirty="0"/>
              <a:t>  &lt;span </a:t>
            </a:r>
            <a:r>
              <a:rPr lang="en-US" sz="1200" dirty="0" err="1"/>
              <a:t>itemprop</a:t>
            </a:r>
            <a:r>
              <a:rPr lang="en-US" sz="1200" dirty="0"/>
              <a:t>="review" </a:t>
            </a:r>
            <a:r>
              <a:rPr lang="en-US" sz="1200" dirty="0" err="1"/>
              <a:t>itemscope</a:t>
            </a:r>
            <a:r>
              <a:rPr lang="en-US" sz="1200" dirty="0"/>
              <a:t> </a:t>
            </a:r>
            <a:r>
              <a:rPr lang="en-US" sz="1200" dirty="0" err="1"/>
              <a:t>itemtype</a:t>
            </a:r>
            <a:r>
              <a:rPr lang="en-US" sz="1200" dirty="0"/>
              <a:t>="http://data-</a:t>
            </a:r>
            <a:r>
              <a:rPr lang="en-US" sz="1200" dirty="0" err="1"/>
              <a:t>vocabulary.org</a:t>
            </a:r>
            <a:r>
              <a:rPr lang="en-US" sz="1200" dirty="0"/>
              <a:t>/Review-aggregate"&gt;</a:t>
            </a:r>
          </a:p>
          <a:p>
            <a:r>
              <a:rPr lang="en-US" sz="1200" dirty="0"/>
              <a:t>    &lt;span </a:t>
            </a:r>
            <a:r>
              <a:rPr lang="en-US" sz="1200" dirty="0" err="1"/>
              <a:t>itemprop</a:t>
            </a:r>
            <a:r>
              <a:rPr lang="en-US" sz="1200" dirty="0"/>
              <a:t>="rating"&gt;4.4&lt;/span&gt; stars, based on &lt;span </a:t>
            </a:r>
            <a:r>
              <a:rPr lang="en-US" sz="1200" dirty="0" err="1"/>
              <a:t>itemprop</a:t>
            </a:r>
            <a:r>
              <a:rPr lang="en-US" sz="1200" dirty="0"/>
              <a:t>="count"&gt;89</a:t>
            </a:r>
          </a:p>
          <a:p>
            <a:r>
              <a:rPr lang="en-US" sz="1200" dirty="0"/>
              <a:t>      &lt;/span&gt; reviews</a:t>
            </a:r>
          </a:p>
          <a:p>
            <a:r>
              <a:rPr lang="en-US" sz="1200" dirty="0"/>
              <a:t>  &lt;/span&gt;</a:t>
            </a:r>
          </a:p>
          <a:p>
            <a:endParaRPr lang="en-US" sz="1200" dirty="0"/>
          </a:p>
          <a:p>
            <a:r>
              <a:rPr lang="en-US" sz="1200" dirty="0"/>
              <a:t>  &lt;span </a:t>
            </a:r>
            <a:r>
              <a:rPr lang="en-US" sz="1200" dirty="0" err="1"/>
              <a:t>itemprop</a:t>
            </a:r>
            <a:r>
              <a:rPr lang="en-US" sz="1200" dirty="0"/>
              <a:t>="</a:t>
            </a:r>
            <a:r>
              <a:rPr lang="en-US" sz="1200" dirty="0" err="1"/>
              <a:t>offerDetails</a:t>
            </a:r>
            <a:r>
              <a:rPr lang="en-US" sz="1200" dirty="0"/>
              <a:t>" </a:t>
            </a:r>
            <a:r>
              <a:rPr lang="en-US" sz="1200" dirty="0" err="1"/>
              <a:t>itemscope</a:t>
            </a:r>
            <a:r>
              <a:rPr lang="en-US" sz="1200" dirty="0"/>
              <a:t> </a:t>
            </a:r>
            <a:r>
              <a:rPr lang="en-US" sz="1200" dirty="0" err="1"/>
              <a:t>itemtype</a:t>
            </a:r>
            <a:r>
              <a:rPr lang="en-US" sz="1200" dirty="0"/>
              <a:t>="http://data-</a:t>
            </a:r>
            <a:r>
              <a:rPr lang="en-US" sz="1200" dirty="0" err="1"/>
              <a:t>vocabulary.org</a:t>
            </a:r>
            <a:r>
              <a:rPr lang="en-US" sz="1200" dirty="0"/>
              <a:t>/Offer"&gt;</a:t>
            </a:r>
          </a:p>
          <a:p>
            <a:r>
              <a:rPr lang="en-US" sz="1200" dirty="0"/>
              <a:t>    Regular price: $179.99</a:t>
            </a:r>
          </a:p>
          <a:p>
            <a:r>
              <a:rPr lang="en-US" sz="1200" dirty="0"/>
              <a:t>    &lt;meta </a:t>
            </a:r>
            <a:r>
              <a:rPr lang="en-US" sz="1200" dirty="0" err="1"/>
              <a:t>itemprop</a:t>
            </a:r>
            <a:r>
              <a:rPr lang="en-US" sz="1200" dirty="0"/>
              <a:t>="currency" content="USD" /&gt;</a:t>
            </a:r>
          </a:p>
          <a:p>
            <a:r>
              <a:rPr lang="en-US" sz="1200" dirty="0"/>
              <a:t>    $&lt;span </a:t>
            </a:r>
            <a:r>
              <a:rPr lang="en-US" sz="1200" dirty="0" err="1"/>
              <a:t>itemprop</a:t>
            </a:r>
            <a:r>
              <a:rPr lang="en-US" sz="1200" dirty="0"/>
              <a:t>="price"&gt;119.99&lt;/span&gt;</a:t>
            </a:r>
          </a:p>
          <a:p>
            <a:r>
              <a:rPr lang="en-US" sz="1200" dirty="0"/>
              <a:t>    (Sale ends &lt;time </a:t>
            </a:r>
            <a:r>
              <a:rPr lang="en-US" sz="1200" dirty="0" err="1"/>
              <a:t>itemprop</a:t>
            </a:r>
            <a:r>
              <a:rPr lang="en-US" sz="1200" dirty="0"/>
              <a:t>="</a:t>
            </a:r>
            <a:r>
              <a:rPr lang="en-US" sz="1200" dirty="0" err="1"/>
              <a:t>priceValidUntil</a:t>
            </a:r>
            <a:r>
              <a:rPr lang="en-US" sz="1200" dirty="0"/>
              <a:t>" </a:t>
            </a:r>
            <a:r>
              <a:rPr lang="en-US" sz="1200" dirty="0" err="1"/>
              <a:t>datetime</a:t>
            </a:r>
            <a:r>
              <a:rPr lang="en-US" sz="1200" dirty="0"/>
              <a:t>="2010-11-05"&gt;</a:t>
            </a:r>
          </a:p>
          <a:p>
            <a:r>
              <a:rPr lang="en-US" sz="1200" dirty="0"/>
              <a:t>      5 November!&lt;/time&gt;)</a:t>
            </a:r>
          </a:p>
          <a:p>
            <a:r>
              <a:rPr lang="en-US" sz="1200" dirty="0"/>
              <a:t>    Available from: &lt;span </a:t>
            </a:r>
            <a:r>
              <a:rPr lang="en-US" sz="1200" dirty="0" err="1"/>
              <a:t>itemprop</a:t>
            </a:r>
            <a:r>
              <a:rPr lang="en-US" sz="1200" dirty="0"/>
              <a:t>="seller"&gt;Executive Objects&lt;/span&gt;</a:t>
            </a:r>
          </a:p>
          <a:p>
            <a:r>
              <a:rPr lang="en-US" sz="1200" dirty="0"/>
              <a:t>    Condition: &lt;span </a:t>
            </a:r>
            <a:r>
              <a:rPr lang="en-US" sz="1200" dirty="0" err="1"/>
              <a:t>itemprop</a:t>
            </a:r>
            <a:r>
              <a:rPr lang="en-US" sz="1200" dirty="0"/>
              <a:t>="condition" content="used"&gt;Previously owned,</a:t>
            </a:r>
          </a:p>
          <a:p>
            <a:r>
              <a:rPr lang="en-US" sz="1200" dirty="0"/>
              <a:t>      in excellent condition&lt;/span&gt;</a:t>
            </a:r>
          </a:p>
          <a:p>
            <a:r>
              <a:rPr lang="en-US" sz="1200" dirty="0"/>
              <a:t>    &lt;span </a:t>
            </a:r>
            <a:r>
              <a:rPr lang="en-US" sz="1200" dirty="0" err="1"/>
              <a:t>itemprop</a:t>
            </a:r>
            <a:r>
              <a:rPr lang="en-US" sz="1200" dirty="0"/>
              <a:t>="availability" content="</a:t>
            </a:r>
            <a:r>
              <a:rPr lang="en-US" sz="1200" dirty="0" err="1"/>
              <a:t>in_stock</a:t>
            </a:r>
            <a:r>
              <a:rPr lang="en-US" sz="1200" dirty="0"/>
              <a:t>"&gt;In stock! Order now!&lt;/span&gt;</a:t>
            </a:r>
          </a:p>
          <a:p>
            <a:r>
              <a:rPr lang="en-US" sz="1200" dirty="0"/>
              <a:t>  &lt;/span&gt;</a:t>
            </a:r>
          </a:p>
          <a:p>
            <a:r>
              <a:rPr lang="en-US" sz="1200" dirty="0"/>
              <a:t>&lt;/div&gt;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1097628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growth-of-the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67597" y="1306860"/>
            <a:ext cx="12844202" cy="45998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8600" y="5105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BYApex-Book"/>
                <a:cs typeface="BBYApex-Book"/>
              </a:rPr>
              <a:t>http://</a:t>
            </a:r>
            <a:r>
              <a:rPr lang="en-US" dirty="0" err="1" smtClean="0">
                <a:latin typeface="BBYApex-Book"/>
                <a:cs typeface="BBYApex-Book"/>
              </a:rPr>
              <a:t>www.evolutionoftheweb.com</a:t>
            </a:r>
            <a:endParaRPr lang="en-US" dirty="0" smtClean="0">
              <a:latin typeface="BBYApex-Book"/>
              <a:cs typeface="BBYApex-Book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v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400"/>
            <a:ext cx="9144000" cy="52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3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886"/>
            <a:ext cx="9144000" cy="56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xs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0"/>
            <a:ext cx="9144000" cy="64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b-des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0400"/>
            <a:ext cx="9144000" cy="55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89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Yandex</a:t>
            </a:r>
            <a:r>
              <a:rPr lang="en-US" dirty="0" smtClean="0">
                <a:latin typeface="BBYApex-Medium"/>
                <a:cs typeface="BBYApex-Medium"/>
              </a:rPr>
              <a:t> Islands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4" name="Picture 3" descr="Screen Shot 2014-02-06 at 9.47.27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2269115"/>
            <a:ext cx="5245608" cy="2467986"/>
          </a:xfrm>
          <a:prstGeom prst="rect">
            <a:avLst/>
          </a:prstGeom>
        </p:spPr>
      </p:pic>
      <p:pic>
        <p:nvPicPr>
          <p:cNvPr id="7" name="Picture 6" descr="Screen Shot 2014-02-06 at 9.48.22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946" y="3054558"/>
            <a:ext cx="4775708" cy="253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1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Google Knowledge Graph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5" name="Picture 4" descr="Screen Shot 2014-02-06 at 9.36.39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39" y="1981200"/>
            <a:ext cx="4165600" cy="4277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33528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BYApex-Book"/>
                <a:cs typeface="BBYApex-Book"/>
              </a:rPr>
              <a:t>Collection of data sources from </a:t>
            </a:r>
            <a:r>
              <a:rPr lang="en-US" sz="2400" dirty="0" err="1" smtClean="0">
                <a:latin typeface="BBYApex-Book"/>
                <a:cs typeface="BBYApex-Book"/>
              </a:rPr>
              <a:t>schema.org</a:t>
            </a:r>
            <a:r>
              <a:rPr lang="en-US" sz="2400" dirty="0" smtClean="0">
                <a:latin typeface="BBYApex-Book"/>
                <a:cs typeface="BBYApex-Book"/>
              </a:rPr>
              <a:t> markup</a:t>
            </a:r>
            <a:endParaRPr lang="en-US" sz="2400" dirty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24277691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Google Knowledge Graph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4" name="Picture 3" descr="Screen Shot 2014-02-06 at 9.43.4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1" y="2027814"/>
            <a:ext cx="3797074" cy="505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3352800"/>
            <a:ext cx="289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BYApex-Book"/>
                <a:cs typeface="BBYApex-Book"/>
              </a:rPr>
              <a:t>Collection of data sources from </a:t>
            </a:r>
            <a:r>
              <a:rPr lang="en-US" sz="2400" dirty="0" err="1" smtClean="0">
                <a:latin typeface="BBYApex-Book"/>
                <a:cs typeface="BBYApex-Book"/>
              </a:rPr>
              <a:t>schema.org</a:t>
            </a:r>
            <a:r>
              <a:rPr lang="en-US" sz="2400" dirty="0" smtClean="0">
                <a:latin typeface="BBYApex-Book"/>
                <a:cs typeface="BBYApex-Book"/>
              </a:rPr>
              <a:t> markup</a:t>
            </a:r>
            <a:endParaRPr lang="en-US" sz="2400" dirty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36576139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tions-trun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3950"/>
            <a:ext cx="9144000" cy="2030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717550"/>
            <a:ext cx="6140450" cy="511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&lt;</a:t>
            </a:r>
            <a:r>
              <a:rPr lang="en-US" sz="1200" dirty="0">
                <a:solidFill>
                  <a:srgbClr val="000000"/>
                </a:solidFill>
              </a:rPr>
              <a:t>script type="</a:t>
            </a:r>
            <a:r>
              <a:rPr lang="en-US" sz="1200" dirty="0">
                <a:solidFill>
                  <a:srgbClr val="008000"/>
                </a:solidFill>
              </a:rPr>
              <a:t>application/</a:t>
            </a:r>
            <a:r>
              <a:rPr lang="en-US" sz="1200" dirty="0" err="1">
                <a:solidFill>
                  <a:srgbClr val="008000"/>
                </a:solidFill>
              </a:rPr>
              <a:t>ld+json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  <a:r>
              <a:rPr lang="en-US" sz="12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200" dirty="0">
                <a:solidFill>
                  <a:srgbClr val="000000"/>
                </a:solidFill>
              </a:rPr>
              <a:t>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>
                <a:solidFill>
                  <a:schemeClr val="accent6"/>
                </a:solidFill>
              </a:rPr>
              <a:t>@context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accent3">
                    <a:lumMod val="75000"/>
                  </a:schemeClr>
                </a:solidFill>
              </a:rPr>
              <a:t>schema.org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>
                <a:solidFill>
                  <a:srgbClr val="F79646"/>
                </a:solidFill>
              </a:rPr>
              <a:t>@type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Order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>
                <a:solidFill>
                  <a:srgbClr val="F79646"/>
                </a:solidFill>
              </a:rPr>
              <a:t>merchant</a:t>
            </a:r>
            <a:r>
              <a:rPr lang="en-US" sz="1200" dirty="0">
                <a:solidFill>
                  <a:srgbClr val="000000"/>
                </a:solidFill>
              </a:rPr>
              <a:t>": 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dirty="0" smtClean="0">
                <a:solidFill>
                  <a:srgbClr val="000000"/>
                </a:solidFill>
              </a:rPr>
              <a:t>   "</a:t>
            </a:r>
            <a:r>
              <a:rPr lang="en-US" sz="1200" dirty="0">
                <a:solidFill>
                  <a:srgbClr val="F79646"/>
                </a:solidFill>
              </a:rPr>
              <a:t>@type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Organization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</a:t>
            </a:r>
            <a:r>
              <a:rPr lang="en-US" sz="1200" dirty="0" smtClean="0">
                <a:solidFill>
                  <a:srgbClr val="000000"/>
                </a:solidFill>
              </a:rPr>
              <a:t>    "</a:t>
            </a:r>
            <a:r>
              <a:rPr lang="en-US" sz="1200" dirty="0">
                <a:solidFill>
                  <a:srgbClr val="F79646"/>
                </a:solidFill>
              </a:rPr>
              <a:t>name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 err="1">
                <a:solidFill>
                  <a:srgbClr val="77933C"/>
                </a:solidFill>
              </a:rPr>
              <a:t>bestbuy.com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}</a:t>
            </a:r>
            <a:r>
              <a:rPr lang="en-US" sz="12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 "</a:t>
            </a:r>
            <a:r>
              <a:rPr lang="en-US" sz="1200" dirty="0" err="1">
                <a:solidFill>
                  <a:srgbClr val="F79646"/>
                </a:solidFill>
              </a:rPr>
              <a:t>orderNumber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1234567890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 err="1">
                <a:solidFill>
                  <a:srgbClr val="F79646"/>
                </a:solidFill>
              </a:rPr>
              <a:t>priceCurrency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USD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>
                <a:solidFill>
                  <a:srgbClr val="F79646"/>
                </a:solidFill>
              </a:rPr>
              <a:t>price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29.99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"</a:t>
            </a:r>
            <a:r>
              <a:rPr lang="en-US" sz="1200" dirty="0" err="1">
                <a:solidFill>
                  <a:srgbClr val="F79646"/>
                </a:solidFill>
              </a:rPr>
              <a:t>acceptedOffer</a:t>
            </a:r>
            <a:r>
              <a:rPr lang="en-US" sz="1200" dirty="0">
                <a:solidFill>
                  <a:srgbClr val="000000"/>
                </a:solidFill>
              </a:rPr>
              <a:t>": 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"</a:t>
            </a:r>
            <a:r>
              <a:rPr lang="en-US" sz="1200" dirty="0">
                <a:solidFill>
                  <a:srgbClr val="F79646"/>
                </a:solidFill>
              </a:rPr>
              <a:t>@type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Offer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"</a:t>
            </a:r>
            <a:r>
              <a:rPr lang="en-US" sz="1200" dirty="0" err="1">
                <a:solidFill>
                  <a:srgbClr val="F79646"/>
                </a:solidFill>
              </a:rPr>
              <a:t>itemOffered</a:t>
            </a:r>
            <a:r>
              <a:rPr lang="en-US" sz="1200" dirty="0">
                <a:solidFill>
                  <a:srgbClr val="000000"/>
                </a:solidFill>
              </a:rPr>
              <a:t>": 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"</a:t>
            </a:r>
            <a:r>
              <a:rPr lang="en-US" sz="1200" dirty="0">
                <a:solidFill>
                  <a:srgbClr val="F79646"/>
                </a:solidFill>
              </a:rPr>
              <a:t>@type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Product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"</a:t>
            </a:r>
            <a:r>
              <a:rPr lang="en-US" sz="1200" dirty="0">
                <a:solidFill>
                  <a:srgbClr val="F79646"/>
                </a:solidFill>
              </a:rPr>
              <a:t>name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 err="1">
                <a:solidFill>
                  <a:srgbClr val="77933C"/>
                </a:solidFill>
              </a:rPr>
              <a:t>Vinotemp</a:t>
            </a:r>
            <a:r>
              <a:rPr lang="en-US" sz="1200" dirty="0">
                <a:solidFill>
                  <a:srgbClr val="77933C"/>
                </a:solidFill>
              </a:rPr>
              <a:t> - </a:t>
            </a:r>
            <a:r>
              <a:rPr lang="en-US" sz="1200" dirty="0" err="1">
                <a:solidFill>
                  <a:srgbClr val="77933C"/>
                </a:solidFill>
              </a:rPr>
              <a:t>Epicureanist</a:t>
            </a:r>
            <a:r>
              <a:rPr lang="en-US" sz="1200" dirty="0">
                <a:solidFill>
                  <a:srgbClr val="77933C"/>
                </a:solidFill>
              </a:rPr>
              <a:t> 3-in-1 Wine Bottle Stopper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}</a:t>
            </a:r>
            <a:r>
              <a:rPr lang="en-US" sz="12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"</a:t>
            </a:r>
            <a:r>
              <a:rPr lang="en-US" sz="1200" dirty="0">
                <a:solidFill>
                  <a:srgbClr val="F79646"/>
                </a:solidFill>
              </a:rPr>
              <a:t>price</a:t>
            </a:r>
            <a:r>
              <a:rPr lang="en-US" sz="1200" dirty="0">
                <a:solidFill>
                  <a:srgbClr val="000000"/>
                </a:solidFill>
              </a:rPr>
              <a:t>": </a:t>
            </a:r>
            <a:r>
              <a:rPr lang="en-US" sz="1200" dirty="0" smtClean="0">
                <a:solidFill>
                  <a:srgbClr val="000000"/>
                </a:solidFill>
              </a:rPr>
              <a:t>“</a:t>
            </a:r>
            <a:r>
              <a:rPr lang="en-US" sz="1200" dirty="0" smtClean="0">
                <a:solidFill>
                  <a:srgbClr val="77933C"/>
                </a:solidFill>
              </a:rPr>
              <a:t>19.99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"</a:t>
            </a:r>
            <a:r>
              <a:rPr lang="en-US" sz="1200" dirty="0" err="1">
                <a:solidFill>
                  <a:srgbClr val="F79646"/>
                </a:solidFill>
              </a:rPr>
              <a:t>priceCurrency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USD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"</a:t>
            </a:r>
            <a:r>
              <a:rPr lang="en-US" sz="1200" dirty="0" err="1">
                <a:solidFill>
                  <a:srgbClr val="F79646"/>
                </a:solidFill>
              </a:rPr>
              <a:t>eligibleQuantity</a:t>
            </a:r>
            <a:r>
              <a:rPr lang="en-US" sz="1200" dirty="0">
                <a:solidFill>
                  <a:srgbClr val="000000"/>
                </a:solidFill>
              </a:rPr>
              <a:t>": {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"</a:t>
            </a:r>
            <a:r>
              <a:rPr lang="en-US" sz="1200" dirty="0">
                <a:solidFill>
                  <a:srgbClr val="F79646"/>
                </a:solidFill>
              </a:rPr>
              <a:t>@type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 err="1">
                <a:solidFill>
                  <a:srgbClr val="77933C"/>
                </a:solidFill>
              </a:rPr>
              <a:t>QuantitativeValue</a:t>
            </a:r>
            <a:r>
              <a:rPr lang="en-US" sz="1200" dirty="0">
                <a:solidFill>
                  <a:srgbClr val="000000"/>
                </a:solidFill>
              </a:rPr>
              <a:t>",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"</a:t>
            </a:r>
            <a:r>
              <a:rPr lang="en-US" sz="1200" dirty="0">
                <a:solidFill>
                  <a:srgbClr val="F79646"/>
                </a:solidFill>
              </a:rPr>
              <a:t>value</a:t>
            </a:r>
            <a:r>
              <a:rPr lang="en-US" sz="1200" dirty="0">
                <a:solidFill>
                  <a:srgbClr val="000000"/>
                </a:solidFill>
              </a:rPr>
              <a:t>": "1"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}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}</a:t>
            </a:r>
            <a:r>
              <a:rPr lang="en-US" sz="12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</a:rPr>
              <a:t>"</a:t>
            </a:r>
            <a:r>
              <a:rPr lang="en-US" sz="1200" dirty="0" err="1">
                <a:solidFill>
                  <a:srgbClr val="F79646"/>
                </a:solidFill>
              </a:rPr>
              <a:t>url</a:t>
            </a:r>
            <a:r>
              <a:rPr lang="en-US" sz="1200" dirty="0">
                <a:solidFill>
                  <a:srgbClr val="000000"/>
                </a:solidFill>
              </a:rPr>
              <a:t>": "</a:t>
            </a:r>
            <a:r>
              <a:rPr lang="en-US" sz="1200" dirty="0">
                <a:solidFill>
                  <a:srgbClr val="77933C"/>
                </a:solidFill>
              </a:rPr>
              <a:t>https://</a:t>
            </a:r>
            <a:r>
              <a:rPr lang="en-US" sz="1200" dirty="0" err="1">
                <a:solidFill>
                  <a:srgbClr val="77933C"/>
                </a:solidFill>
              </a:rPr>
              <a:t>www.bestbuy.com</a:t>
            </a:r>
            <a:r>
              <a:rPr lang="en-US" sz="1200" dirty="0">
                <a:solidFill>
                  <a:srgbClr val="77933C"/>
                </a:solidFill>
              </a:rPr>
              <a:t>/</a:t>
            </a:r>
            <a:r>
              <a:rPr lang="en-US" sz="1200" dirty="0" err="1">
                <a:solidFill>
                  <a:srgbClr val="77933C"/>
                </a:solidFill>
              </a:rPr>
              <a:t>orderconf</a:t>
            </a:r>
            <a:r>
              <a:rPr lang="en-US" sz="1200" dirty="0">
                <a:solidFill>
                  <a:srgbClr val="77933C"/>
                </a:solidFill>
              </a:rPr>
              <a:t>/?</a:t>
            </a:r>
            <a:r>
              <a:rPr lang="en-US" sz="1200" dirty="0" err="1">
                <a:solidFill>
                  <a:srgbClr val="77933C"/>
                </a:solidFill>
              </a:rPr>
              <a:t>orderID</a:t>
            </a:r>
            <a:r>
              <a:rPr lang="en-US" sz="1200" dirty="0">
                <a:solidFill>
                  <a:srgbClr val="77933C"/>
                </a:solidFill>
              </a:rPr>
              <a:t>=1234567890</a:t>
            </a:r>
            <a:r>
              <a:rPr lang="en-US" sz="1200" dirty="0">
                <a:solidFill>
                  <a:srgbClr val="000000"/>
                </a:solidFill>
              </a:rPr>
              <a:t>"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}</a:t>
            </a:r>
          </a:p>
          <a:p>
            <a:r>
              <a:rPr lang="en-US" sz="1200" dirty="0">
                <a:solidFill>
                  <a:srgbClr val="000000"/>
                </a:solidFill>
              </a:rPr>
              <a:t>&lt;/script&gt;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3581400"/>
            <a:ext cx="838200" cy="381000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9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Pinterest</a:t>
            </a:r>
            <a:r>
              <a:rPr lang="en-US" dirty="0" smtClean="0">
                <a:latin typeface="BBYApex-Medium"/>
                <a:cs typeface="BBYApex-Medium"/>
              </a:rPr>
              <a:t> Rich Pins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5" name="Picture 4" descr="Screen Shot 2014-02-06 at 9.53.32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2064677"/>
            <a:ext cx="6210300" cy="43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98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DBPedia</a:t>
            </a:r>
            <a:r>
              <a:rPr lang="en-US" dirty="0" smtClean="0">
                <a:latin typeface="BBYApex-Medium"/>
                <a:cs typeface="BBYApex-Medium"/>
              </a:rPr>
              <a:t> &lt; &gt; Best Buy </a:t>
            </a:r>
            <a:r>
              <a:rPr lang="en-US" dirty="0" err="1" smtClean="0">
                <a:latin typeface="BBYApex-Medium"/>
                <a:cs typeface="BBYApex-Medium"/>
              </a:rPr>
              <a:t>Mashups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676400"/>
            <a:ext cx="739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BYApex-Bold"/>
                <a:cs typeface="BBYApex-Bold"/>
              </a:rPr>
              <a:t>Query:</a:t>
            </a:r>
            <a:r>
              <a:rPr lang="en-US" sz="2400" dirty="0" smtClean="0">
                <a:latin typeface="BBYApex-Book"/>
                <a:cs typeface="BBYApex-Book"/>
              </a:rPr>
              <a:t> “Find </a:t>
            </a:r>
            <a:r>
              <a:rPr lang="en-US" sz="2400" dirty="0">
                <a:latin typeface="BBYApex-Book"/>
                <a:cs typeface="BBYApex-Book"/>
              </a:rPr>
              <a:t>me a description of the band Abba from the web of open</a:t>
            </a:r>
          </a:p>
          <a:p>
            <a:pPr algn="ctr"/>
            <a:r>
              <a:rPr lang="en-US" sz="2400" dirty="0">
                <a:latin typeface="BBYApex-Book"/>
                <a:cs typeface="BBYApex-Book"/>
              </a:rPr>
              <a:t>data and an album for sale by them at Best </a:t>
            </a:r>
            <a:r>
              <a:rPr lang="en-US" sz="2400" dirty="0" smtClean="0">
                <a:latin typeface="BBYApex-Book"/>
                <a:cs typeface="BBYApex-Book"/>
              </a:rPr>
              <a:t>Buy”</a:t>
            </a:r>
            <a:endParaRPr lang="en-US" sz="2400" dirty="0">
              <a:latin typeface="BBYApex-Book"/>
              <a:cs typeface="BBYApex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293" y="3733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BYApex-Bold"/>
                <a:cs typeface="BBYApex-Bold"/>
              </a:rPr>
              <a:t>Result</a:t>
            </a:r>
            <a:r>
              <a:rPr lang="en-US" sz="2400" dirty="0">
                <a:latin typeface="BBYApex-Book"/>
                <a:cs typeface="BBYApex-Book"/>
              </a:rPr>
              <a:t>: ABBA was a Swedish pop/rock group formed in</a:t>
            </a:r>
          </a:p>
          <a:p>
            <a:pPr algn="ctr"/>
            <a:r>
              <a:rPr lang="en-US" sz="2400" dirty="0">
                <a:latin typeface="BBYApex-Book"/>
                <a:cs typeface="BBYApex-Book"/>
              </a:rPr>
              <a:t>Stockholm in 1972, comprising </a:t>
            </a:r>
            <a:r>
              <a:rPr lang="en-US" sz="2400" dirty="0" err="1">
                <a:latin typeface="BBYApex-Book"/>
                <a:cs typeface="BBYApex-Book"/>
              </a:rPr>
              <a:t>Agnetha</a:t>
            </a:r>
            <a:r>
              <a:rPr lang="en-US" sz="2400" dirty="0">
                <a:latin typeface="BBYApex-Book"/>
                <a:cs typeface="BBYApex-Book"/>
              </a:rPr>
              <a:t> </a:t>
            </a:r>
            <a:r>
              <a:rPr lang="en-US" sz="2400" dirty="0" err="1">
                <a:latin typeface="BBYApex-Book"/>
                <a:cs typeface="BBYApex-Book"/>
              </a:rPr>
              <a:t>Fältskog</a:t>
            </a:r>
            <a:r>
              <a:rPr lang="en-US" sz="2400" dirty="0">
                <a:latin typeface="BBYApex-Book"/>
                <a:cs typeface="BBYApex-Book"/>
              </a:rPr>
              <a:t>, Benny</a:t>
            </a:r>
          </a:p>
          <a:p>
            <a:pPr algn="ctr"/>
            <a:r>
              <a:rPr lang="en-US" sz="2400" dirty="0" err="1">
                <a:latin typeface="BBYApex-Book"/>
                <a:cs typeface="BBYApex-Book"/>
              </a:rPr>
              <a:t>Andersson</a:t>
            </a:r>
            <a:r>
              <a:rPr lang="en-US" sz="2400" dirty="0">
                <a:latin typeface="BBYApex-Book"/>
                <a:cs typeface="BBYApex-Book"/>
              </a:rPr>
              <a:t>, </a:t>
            </a:r>
            <a:r>
              <a:rPr lang="en-US" sz="2400" dirty="0" err="1">
                <a:latin typeface="BBYApex-Book"/>
                <a:cs typeface="BBYApex-Book"/>
              </a:rPr>
              <a:t>Björn</a:t>
            </a:r>
            <a:r>
              <a:rPr lang="en-US" sz="2400" dirty="0">
                <a:latin typeface="BBYApex-Book"/>
                <a:cs typeface="BBYApex-Book"/>
              </a:rPr>
              <a:t> </a:t>
            </a:r>
            <a:r>
              <a:rPr lang="en-US" sz="2400" dirty="0" err="1">
                <a:latin typeface="BBYApex-Book"/>
                <a:cs typeface="BBYApex-Book"/>
              </a:rPr>
              <a:t>Ulvaeus</a:t>
            </a:r>
            <a:r>
              <a:rPr lang="en-US" sz="2400" dirty="0">
                <a:latin typeface="BBYApex-Book"/>
                <a:cs typeface="BBYApex-Book"/>
              </a:rPr>
              <a:t> and </a:t>
            </a:r>
            <a:r>
              <a:rPr lang="en-US" sz="2400" dirty="0" err="1">
                <a:latin typeface="BBYApex-Book"/>
                <a:cs typeface="BBYApex-Book"/>
              </a:rPr>
              <a:t>Anni-Frid</a:t>
            </a:r>
            <a:r>
              <a:rPr lang="en-US" sz="2400" dirty="0">
                <a:latin typeface="BBYApex-Book"/>
                <a:cs typeface="BBYApex-Book"/>
              </a:rPr>
              <a:t> </a:t>
            </a:r>
            <a:r>
              <a:rPr lang="en-US" sz="2400" dirty="0" err="1">
                <a:latin typeface="BBYApex-Book"/>
                <a:cs typeface="BBYApex-Book"/>
              </a:rPr>
              <a:t>Lyngstad</a:t>
            </a:r>
            <a:r>
              <a:rPr lang="en-US" sz="2400" dirty="0">
                <a:latin typeface="BBYApex-Book"/>
                <a:cs typeface="BBYApex-Book"/>
              </a:rPr>
              <a:t>.</a:t>
            </a:r>
          </a:p>
          <a:p>
            <a:pPr algn="ctr"/>
            <a:r>
              <a:rPr lang="en-US" sz="2400" dirty="0">
                <a:latin typeface="BBYApex-Book"/>
                <a:cs typeface="BBYApex-Book"/>
              </a:rPr>
              <a:t>AND</a:t>
            </a:r>
          </a:p>
          <a:p>
            <a:pPr algn="ctr"/>
            <a:r>
              <a:rPr lang="en-US" sz="2400" dirty="0">
                <a:latin typeface="BBYApex-Book"/>
                <a:cs typeface="BBYApex-Book"/>
              </a:rPr>
              <a:t>Best Buy Sells the CD: </a:t>
            </a:r>
            <a:r>
              <a:rPr lang="en-US" sz="2400" dirty="0" err="1">
                <a:latin typeface="BBYApex-Book"/>
                <a:cs typeface="BBYApex-Book"/>
              </a:rPr>
              <a:t>ABBAMania</a:t>
            </a:r>
            <a:r>
              <a:rPr lang="en-US" sz="2400" dirty="0">
                <a:latin typeface="BBYApex-Book"/>
                <a:cs typeface="BBYApex-Book"/>
              </a:rPr>
              <a:t>: Tribute to ABBA – Various</a:t>
            </a:r>
          </a:p>
          <a:p>
            <a:pPr algn="ctr"/>
            <a:r>
              <a:rPr lang="en-US" sz="2400" dirty="0">
                <a:latin typeface="BBYApex-Book"/>
                <a:cs typeface="BBYApex-Book"/>
              </a:rPr>
              <a:t>Artists, SKU 12073151 </a:t>
            </a:r>
          </a:p>
        </p:txBody>
      </p:sp>
    </p:spTree>
    <p:extLst>
      <p:ext uri="{BB962C8B-B14F-4D97-AF65-F5344CB8AC3E}">
        <p14:creationId xmlns:p14="http://schemas.microsoft.com/office/powerpoint/2010/main" val="2301008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8224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What if we could use these webs of data as a global DB?	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332894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BYApex-Medium"/>
                <a:cs typeface="BBYApex-Medium"/>
              </a:rPr>
              <a:t>DBPedia</a:t>
            </a:r>
            <a:r>
              <a:rPr lang="en-US" dirty="0" smtClean="0">
                <a:latin typeface="BBYApex-Medium"/>
                <a:cs typeface="BBYApex-Medium"/>
              </a:rPr>
              <a:t> &lt; &gt; Best Buy </a:t>
            </a:r>
            <a:r>
              <a:rPr lang="en-US" dirty="0" err="1" smtClean="0">
                <a:latin typeface="BBYApex-Medium"/>
                <a:cs typeface="BBYApex-Medium"/>
              </a:rPr>
              <a:t>Mashups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8360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BYApex-Bold"/>
                <a:cs typeface="BBYApex-Bold"/>
              </a:rPr>
              <a:t>Query:</a:t>
            </a:r>
            <a:r>
              <a:rPr lang="en-US" sz="2400" dirty="0" smtClean="0">
                <a:latin typeface="BBYApex-Book"/>
                <a:cs typeface="BBYApex-Book"/>
              </a:rPr>
              <a:t> “Find </a:t>
            </a:r>
            <a:r>
              <a:rPr lang="en-US" sz="2400" dirty="0">
                <a:latin typeface="BBYApex-Book"/>
                <a:cs typeface="BBYApex-Book"/>
              </a:rPr>
              <a:t>me </a:t>
            </a:r>
            <a:r>
              <a:rPr lang="en-US" sz="2400" dirty="0" smtClean="0">
                <a:latin typeface="BBYApex-Book"/>
                <a:cs typeface="BBYApex-Book"/>
              </a:rPr>
              <a:t>music artists from Ireland and album </a:t>
            </a:r>
            <a:r>
              <a:rPr lang="en-US" sz="2400" dirty="0">
                <a:latin typeface="BBYApex-Book"/>
                <a:cs typeface="BBYApex-Book"/>
              </a:rPr>
              <a:t>for sale by them at Best </a:t>
            </a:r>
            <a:r>
              <a:rPr lang="en-US" sz="2400" dirty="0" smtClean="0">
                <a:latin typeface="BBYApex-Book"/>
                <a:cs typeface="BBYApex-Book"/>
              </a:rPr>
              <a:t>Buy”</a:t>
            </a:r>
            <a:endParaRPr lang="en-US" sz="2400" dirty="0">
              <a:latin typeface="BBYApex-Book"/>
              <a:cs typeface="BBYApex-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207603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BYApex-Bold"/>
                <a:cs typeface="BBYApex-Bold"/>
              </a:rPr>
              <a:t>Business result</a:t>
            </a:r>
            <a:r>
              <a:rPr lang="en-US" sz="2400" dirty="0" smtClean="0">
                <a:latin typeface="BBYApex-Book"/>
                <a:cs typeface="BBYApex-Book"/>
              </a:rPr>
              <a:t>: 6% higher purchase conversion compared to commerce site</a:t>
            </a:r>
            <a:endParaRPr lang="en-US" sz="2400" dirty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1255282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Emotional Weather Report POC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2" name="Picture 1" descr="Screen Shot 2015-09-11 at 11.54.08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569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657672"/>
            <a:ext cx="7391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BYApex-Book"/>
                <a:cs typeface="BBYApex-Book"/>
              </a:rPr>
              <a:t>SPARQL query of </a:t>
            </a:r>
            <a:r>
              <a:rPr lang="en-US" sz="2400" dirty="0">
                <a:latin typeface="BBYApex-Book"/>
                <a:cs typeface="BBYApex-Book"/>
              </a:rPr>
              <a:t>a collection of data </a:t>
            </a:r>
            <a:r>
              <a:rPr lang="en-US" sz="2400" dirty="0" smtClean="0">
                <a:latin typeface="BBYApex-Book"/>
                <a:cs typeface="BBYApex-Book"/>
              </a:rPr>
              <a:t>sources, display </a:t>
            </a:r>
            <a:r>
              <a:rPr lang="en-US" sz="2400" dirty="0">
                <a:latin typeface="BBYApex-Book"/>
                <a:cs typeface="BBYApex-Book"/>
              </a:rPr>
              <a:t>Best Buy products </a:t>
            </a:r>
            <a:r>
              <a:rPr lang="en-US" sz="2400" dirty="0" smtClean="0">
                <a:latin typeface="BBYApex-Book"/>
                <a:cs typeface="BBYApex-Book"/>
              </a:rPr>
              <a:t>that match </a:t>
            </a:r>
            <a:r>
              <a:rPr lang="en-US" sz="2400" dirty="0">
                <a:latin typeface="BBYApex-Book"/>
                <a:cs typeface="BBYApex-Book"/>
              </a:rPr>
              <a:t>the mood people are in due to weather/ environment</a:t>
            </a:r>
          </a:p>
        </p:txBody>
      </p:sp>
    </p:spTree>
    <p:extLst>
      <p:ext uri="{BB962C8B-B14F-4D97-AF65-F5344CB8AC3E}">
        <p14:creationId xmlns:p14="http://schemas.microsoft.com/office/powerpoint/2010/main" val="40464476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Data Relationships = Discovery of New Things	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3" name="Picture 2" descr="trash-compa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08" y="2377440"/>
            <a:ext cx="2651760" cy="2651760"/>
          </a:xfrm>
          <a:prstGeom prst="rect">
            <a:avLst/>
          </a:prstGeom>
        </p:spPr>
      </p:pic>
      <p:pic>
        <p:nvPicPr>
          <p:cNvPr id="4" name="Picture 3" descr="compactor-b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2487168"/>
            <a:ext cx="2225040" cy="2389632"/>
          </a:xfrm>
          <a:prstGeom prst="rect">
            <a:avLst/>
          </a:prstGeom>
        </p:spPr>
      </p:pic>
      <p:pic>
        <p:nvPicPr>
          <p:cNvPr id="15" name="Picture 14" descr="butcher-bl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432" y="2209800"/>
            <a:ext cx="263956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2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Linked Data Biz Benefits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BBYApex-Book"/>
                <a:cs typeface="BBYApex-Book"/>
              </a:rPr>
              <a:t>New avenues of customer </a:t>
            </a:r>
            <a:r>
              <a:rPr lang="en-US" sz="2800" dirty="0" smtClean="0">
                <a:latin typeface="BBYApex-Book"/>
                <a:cs typeface="BBYApex-Book"/>
              </a:rPr>
              <a:t>personalization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BBYApex-Book"/>
                <a:cs typeface="BBYApex-Book"/>
              </a:rPr>
              <a:t>Deeper, more relevant and </a:t>
            </a:r>
            <a:r>
              <a:rPr lang="en-US" sz="2800" dirty="0" smtClean="0">
                <a:latin typeface="BBYApex-Book"/>
                <a:cs typeface="BBYApex-Book"/>
              </a:rPr>
              <a:t>contextual customer experiences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BBYApex-Book"/>
                <a:cs typeface="BBYApex-Book"/>
              </a:rPr>
              <a:t>Utilize all of your product catalog – </a:t>
            </a:r>
            <a:r>
              <a:rPr lang="en-US" sz="2800" dirty="0" smtClean="0">
                <a:latin typeface="BBYApex-Book"/>
                <a:cs typeface="BBYApex-Book"/>
              </a:rPr>
              <a:t>the product </a:t>
            </a:r>
            <a:r>
              <a:rPr lang="en-US" sz="2800" dirty="0">
                <a:latin typeface="BBYApex-Book"/>
                <a:cs typeface="BBYApex-Book"/>
              </a:rPr>
              <a:t>“long tail”</a:t>
            </a:r>
            <a:endParaRPr lang="en-US" sz="2800" dirty="0" smtClean="0">
              <a:latin typeface="BBYApex-Book"/>
              <a:cs typeface="BBYApex-Book"/>
            </a:endParaRPr>
          </a:p>
        </p:txBody>
      </p:sp>
    </p:spTree>
    <p:extLst>
      <p:ext uri="{BB962C8B-B14F-4D97-AF65-F5344CB8AC3E}">
        <p14:creationId xmlns:p14="http://schemas.microsoft.com/office/powerpoint/2010/main" val="455178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BYApex-Medium"/>
                <a:cs typeface="BBYApex-Medium"/>
              </a:rPr>
              <a:t>Thank you!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971800" y="3276600"/>
            <a:ext cx="3200400" cy="65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BYApex-Medium"/>
                <a:ea typeface="+mj-ea"/>
                <a:cs typeface="BBYApex-Medium"/>
              </a:rPr>
              <a:t>@</a:t>
            </a:r>
            <a:r>
              <a:rPr lang="en-US" sz="2400" dirty="0" err="1" smtClean="0">
                <a:latin typeface="BBYApex-Medium"/>
                <a:ea typeface="+mj-ea"/>
                <a:cs typeface="BBYApex-Medium"/>
              </a:rPr>
              <a:t>jaymyers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BYApex-Medium"/>
              <a:ea typeface="+mj-ea"/>
              <a:cs typeface="BBYApex-Medium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BBYApex-Medium"/>
                <a:cs typeface="BBYApex-Medium"/>
              </a:rPr>
              <a:t>Resources</a:t>
            </a:r>
            <a:endParaRPr lang="en-US" dirty="0">
              <a:latin typeface="BBYApex-Medium"/>
              <a:cs typeface="BBYApex-Medium"/>
            </a:endParaRPr>
          </a:p>
        </p:txBody>
      </p:sp>
      <p:pic>
        <p:nvPicPr>
          <p:cNvPr id="2" name="Picture 1" descr="l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1558902"/>
            <a:ext cx="3993437" cy="49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Linked Data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171497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BYApex-Book"/>
                <a:cs typeface="BBYApex-Book"/>
              </a:rPr>
              <a:t>“A new form of Web content that is meaningful to computers</a:t>
            </a:r>
          </a:p>
          <a:p>
            <a:pPr algn="ctr"/>
            <a:r>
              <a:rPr lang="en-US" sz="2800" dirty="0">
                <a:latin typeface="BBYApex-Book"/>
                <a:cs typeface="BBYApex-Book"/>
              </a:rPr>
              <a:t> will unleash a revolution of new possibilities” - TBL</a:t>
            </a:r>
          </a:p>
        </p:txBody>
      </p:sp>
      <p:pic>
        <p:nvPicPr>
          <p:cNvPr id="4" name="Picture 3" descr="iinventedthewe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560" y="1378390"/>
            <a:ext cx="5229145" cy="35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968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8224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Linked Data is:</a:t>
            </a:r>
            <a:br>
              <a:rPr lang="en-US" dirty="0" smtClean="0">
                <a:latin typeface="BBYApex-Medium"/>
                <a:cs typeface="BBYApex-Medium"/>
              </a:rPr>
            </a:br>
            <a:r>
              <a:rPr lang="en-US" dirty="0" smtClean="0">
                <a:latin typeface="BBYApex-Medium"/>
                <a:cs typeface="BBYApex-Medium"/>
              </a:rPr>
              <a:t>A set of standards for publishing and connecting structured data on the web.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2582180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Linked Data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95400"/>
            <a:ext cx="8686800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Built on common web principles: HTTP, URIs, hyperlinks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URIs to identify data entities and relationships between things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Easily combine data sources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d-cloud_color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337"/>
            <a:ext cx="9144000" cy="5985463"/>
          </a:xfrm>
          <a:prstGeom prst="rect">
            <a:avLst/>
          </a:prstGeom>
        </p:spPr>
      </p:pic>
      <p:pic>
        <p:nvPicPr>
          <p:cNvPr id="4" name="Picture 3" descr="dbped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033411"/>
            <a:ext cx="2255520" cy="1991360"/>
          </a:xfrm>
          <a:prstGeom prst="rect">
            <a:avLst/>
          </a:prstGeom>
        </p:spPr>
      </p:pic>
      <p:pic>
        <p:nvPicPr>
          <p:cNvPr id="6" name="Picture 5" descr="freeb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200400"/>
            <a:ext cx="1290320" cy="1198880"/>
          </a:xfrm>
          <a:prstGeom prst="rect">
            <a:avLst/>
          </a:prstGeom>
        </p:spPr>
      </p:pic>
      <p:pic>
        <p:nvPicPr>
          <p:cNvPr id="7" name="Picture 6" descr="geowor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50" y="4495800"/>
            <a:ext cx="1148080" cy="1107440"/>
          </a:xfrm>
          <a:prstGeom prst="rect">
            <a:avLst/>
          </a:prstGeom>
        </p:spPr>
      </p:pic>
      <p:pic>
        <p:nvPicPr>
          <p:cNvPr id="8" name="Picture 7" descr="nytlo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283" y="2137551"/>
            <a:ext cx="1270000" cy="1188720"/>
          </a:xfrm>
          <a:prstGeom prst="rect">
            <a:avLst/>
          </a:prstGeom>
        </p:spPr>
      </p:pic>
      <p:pic>
        <p:nvPicPr>
          <p:cNvPr id="9" name="Picture 8" descr="ukgov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10" y="1998700"/>
            <a:ext cx="159512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35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BYApex-Medium"/>
                <a:cs typeface="BBYApex-Medium"/>
              </a:rPr>
              <a:t>Built on RDF</a:t>
            </a:r>
            <a:endParaRPr lang="en-US" dirty="0">
              <a:latin typeface="BBYApex-Medium"/>
              <a:cs typeface="BBYApex-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1295400"/>
            <a:ext cx="868680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“Resource Description Framework”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Model for data exchange on the web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dirty="0" smtClean="0">
                <a:latin typeface="BBYApex-Book"/>
                <a:cs typeface="BBYApex-Book"/>
              </a:rPr>
              <a:t>Expresses relationships between things</a:t>
            </a:r>
          </a:p>
        </p:txBody>
      </p:sp>
    </p:spTree>
    <p:extLst>
      <p:ext uri="{BB962C8B-B14F-4D97-AF65-F5344CB8AC3E}">
        <p14:creationId xmlns:p14="http://schemas.microsoft.com/office/powerpoint/2010/main" val="1992713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10015</TotalTime>
  <Words>2081</Words>
  <Application>Microsoft Macintosh PowerPoint</Application>
  <PresentationFormat>On-screen Show (4:3)</PresentationFormat>
  <Paragraphs>314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Linked Data Preview</vt:lpstr>
      <vt:lpstr>Every day we create 2.5 quintillion bytes of data (equivalent to 3.4 billion HD movies)</vt:lpstr>
      <vt:lpstr>PowerPoint Presentation</vt:lpstr>
      <vt:lpstr>What if we could use these webs of data as a global DB?  </vt:lpstr>
      <vt:lpstr>Linked Data</vt:lpstr>
      <vt:lpstr>Linked Data is: A set of standards for publishing and connecting structured data on the web.</vt:lpstr>
      <vt:lpstr>Linked Data</vt:lpstr>
      <vt:lpstr>PowerPoint Presentation</vt:lpstr>
      <vt:lpstr>Built on RDF</vt:lpstr>
      <vt:lpstr>The RDF “Triple”</vt:lpstr>
      <vt:lpstr>Linked Data Vocabularies</vt:lpstr>
      <vt:lpstr>Popular Open Vocabularies</vt:lpstr>
      <vt:lpstr>Make Your Own</vt:lpstr>
      <vt:lpstr>A Simple Triple</vt:lpstr>
      <vt:lpstr>A Collection of Triples</vt:lpstr>
      <vt:lpstr>Multiple RDF statements (and links!) connect to form graphs of data </vt:lpstr>
      <vt:lpstr>PowerPoint Presentation</vt:lpstr>
      <vt:lpstr>PowerPoint Presentation</vt:lpstr>
      <vt:lpstr>SELECT Query</vt:lpstr>
      <vt:lpstr>DBPedia Query</vt:lpstr>
      <vt:lpstr>DBPedia Query</vt:lpstr>
      <vt:lpstr>SPARQL nuggets</vt:lpstr>
      <vt:lpstr>PowerPoint Presentation</vt:lpstr>
      <vt:lpstr>PowerPoint Presentation</vt:lpstr>
      <vt:lpstr>PowerPoint Presentation</vt:lpstr>
      <vt:lpstr>PowerPoint Presentation</vt:lpstr>
      <vt:lpstr>schema.org</vt:lpstr>
      <vt:lpstr>Richly Annotated HTML</vt:lpstr>
      <vt:lpstr>Richly Annotated HTML</vt:lpstr>
      <vt:lpstr>PowerPoint Presentation</vt:lpstr>
      <vt:lpstr>PowerPoint Presentation</vt:lpstr>
      <vt:lpstr>PowerPoint Presentation</vt:lpstr>
      <vt:lpstr>PowerPoint Presentation</vt:lpstr>
      <vt:lpstr>Yandex Islands</vt:lpstr>
      <vt:lpstr>Google Knowledge Graph</vt:lpstr>
      <vt:lpstr>Google Knowledge Graph</vt:lpstr>
      <vt:lpstr>PowerPoint Presentation</vt:lpstr>
      <vt:lpstr>Pinterest Rich Pins</vt:lpstr>
      <vt:lpstr>DBPedia &lt; &gt; Best Buy Mashups</vt:lpstr>
      <vt:lpstr>DBPedia &lt; &gt; Best Buy Mashups</vt:lpstr>
      <vt:lpstr>Emotional Weather Report POC</vt:lpstr>
      <vt:lpstr>Data Relationships = Discovery of New Things </vt:lpstr>
      <vt:lpstr>Linked Data Biz Benefits</vt:lpstr>
      <vt:lpstr>Thank you!</vt:lpstr>
      <vt:lpstr>Resources</vt:lpstr>
    </vt:vector>
  </TitlesOfParts>
  <Company>Best Buy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Retailing Through Linked Data</dc:title>
  <dc:creator>bbadmin</dc:creator>
  <cp:lastModifiedBy>Myers, Jay</cp:lastModifiedBy>
  <cp:revision>64</cp:revision>
  <dcterms:created xsi:type="dcterms:W3CDTF">2012-01-27T16:35:30Z</dcterms:created>
  <dcterms:modified xsi:type="dcterms:W3CDTF">2015-09-17T20:49:49Z</dcterms:modified>
</cp:coreProperties>
</file>